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312" r:id="rId1"/>
  </p:sldMasterIdLst>
  <p:notesMasterIdLst>
    <p:notesMasterId r:id="rId35"/>
  </p:notesMasterIdLst>
  <p:handoutMasterIdLst>
    <p:handoutMasterId r:id="rId36"/>
  </p:handoutMasterIdLst>
  <p:sldIdLst>
    <p:sldId id="483" r:id="rId2"/>
    <p:sldId id="614" r:id="rId3"/>
    <p:sldId id="615" r:id="rId4"/>
    <p:sldId id="633" r:id="rId5"/>
    <p:sldId id="494" r:id="rId6"/>
    <p:sldId id="634" r:id="rId7"/>
    <p:sldId id="616" r:id="rId8"/>
    <p:sldId id="617" r:id="rId9"/>
    <p:sldId id="618" r:id="rId10"/>
    <p:sldId id="619" r:id="rId11"/>
    <p:sldId id="635" r:id="rId12"/>
    <p:sldId id="620" r:id="rId13"/>
    <p:sldId id="621" r:id="rId14"/>
    <p:sldId id="636" r:id="rId15"/>
    <p:sldId id="623" r:id="rId16"/>
    <p:sldId id="637" r:id="rId17"/>
    <p:sldId id="639" r:id="rId18"/>
    <p:sldId id="640" r:id="rId19"/>
    <p:sldId id="647" r:id="rId20"/>
    <p:sldId id="648" r:id="rId21"/>
    <p:sldId id="649" r:id="rId22"/>
    <p:sldId id="651" r:id="rId23"/>
    <p:sldId id="641" r:id="rId24"/>
    <p:sldId id="644" r:id="rId25"/>
    <p:sldId id="645" r:id="rId26"/>
    <p:sldId id="622" r:id="rId27"/>
    <p:sldId id="624" r:id="rId28"/>
    <p:sldId id="626" r:id="rId29"/>
    <p:sldId id="627" r:id="rId30"/>
    <p:sldId id="625" r:id="rId31"/>
    <p:sldId id="632" r:id="rId32"/>
    <p:sldId id="489" r:id="rId33"/>
    <p:sldId id="646" r:id="rId34"/>
  </p:sldIdLst>
  <p:sldSz cx="12192000" cy="6858000"/>
  <p:notesSz cx="6858000" cy="9144000"/>
  <p:embeddedFontLst>
    <p:embeddedFont>
      <p:font typeface="Arial Black" panose="020B0A04020102020204" pitchFamily="34" charset="0"/>
      <p:bold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6" autoAdjust="0"/>
    <p:restoredTop sz="93605" autoAdjust="0"/>
  </p:normalViewPr>
  <p:slideViewPr>
    <p:cSldViewPr>
      <p:cViewPr varScale="1">
        <p:scale>
          <a:sx n="107" d="100"/>
          <a:sy n="107" d="100"/>
        </p:scale>
        <p:origin x="56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631454-75C8-DE47-8F1F-D99CF46E2E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AF1D35-2832-2641-B2CC-0A5070BB0C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253B08A-15FA-7B41-AFE6-9AF9CC19E1C8}" type="datetimeFigureOut">
              <a:rPr lang="en-US" altLang="en-US"/>
              <a:pPr>
                <a:defRPr/>
              </a:pPr>
              <a:t>2/7/2024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33AC3-9FC9-D24A-90B1-689A37BABC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834649-B7DE-9C4B-89A0-0544AB357D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4256C66-9913-6A4D-93A3-F07E028E05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85D91-6749-5147-9DDF-5459601733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7DBB29-0B5D-204D-B5BE-A21C682536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D2DD592-8EAC-EC41-ABEB-3C1AB04812C5}" type="datetimeFigureOut">
              <a:rPr lang="en-US" altLang="en-US"/>
              <a:pPr>
                <a:defRPr/>
              </a:pPr>
              <a:t>2/7/2024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151C7F9-EB37-2540-A145-90D0A2EA84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987A6D1-5ADA-3B40-B42F-F0DDE21CD6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B65A07-620D-6646-9C94-52F32FBC6B3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4BA6E2-503B-3C45-9238-282E26C71D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469B40C-D026-C948-88C4-5FB90D8EA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>
            <a:extLst>
              <a:ext uri="{FF2B5EF4-FFF2-40B4-BE49-F238E27FC236}">
                <a16:creationId xmlns:a16="http://schemas.microsoft.com/office/drawing/2014/main" id="{4BF5E787-6AD3-3F4B-BD19-528BC44E95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8" name="Notes Placeholder 2">
            <a:extLst>
              <a:ext uri="{FF2B5EF4-FFF2-40B4-BE49-F238E27FC236}">
                <a16:creationId xmlns:a16="http://schemas.microsoft.com/office/drawing/2014/main" id="{9B4E3E77-C46E-674B-BA25-6A1BD71AE8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12DBE0E9-C2A7-5C42-8CB9-53CA6A25D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0342467-1292-2E43-A420-026E6DF7ED4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>
            <a:extLst>
              <a:ext uri="{FF2B5EF4-FFF2-40B4-BE49-F238E27FC236}">
                <a16:creationId xmlns:a16="http://schemas.microsoft.com/office/drawing/2014/main" id="{4BF5E787-6AD3-3F4B-BD19-528BC44E95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8" name="Notes Placeholder 2">
            <a:extLst>
              <a:ext uri="{FF2B5EF4-FFF2-40B4-BE49-F238E27FC236}">
                <a16:creationId xmlns:a16="http://schemas.microsoft.com/office/drawing/2014/main" id="{9B4E3E77-C46E-674B-BA25-6A1BD71AE8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12DBE0E9-C2A7-5C42-8CB9-53CA6A25D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0342467-1292-2E43-A420-026E6DF7ED4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414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>
            <a:extLst>
              <a:ext uri="{FF2B5EF4-FFF2-40B4-BE49-F238E27FC236}">
                <a16:creationId xmlns:a16="http://schemas.microsoft.com/office/drawing/2014/main" id="{4BF5E787-6AD3-3F4B-BD19-528BC44E95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8" name="Notes Placeholder 2">
            <a:extLst>
              <a:ext uri="{FF2B5EF4-FFF2-40B4-BE49-F238E27FC236}">
                <a16:creationId xmlns:a16="http://schemas.microsoft.com/office/drawing/2014/main" id="{9B4E3E77-C46E-674B-BA25-6A1BD71AE8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12DBE0E9-C2A7-5C42-8CB9-53CA6A25D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0342467-1292-2E43-A420-026E6DF7ED4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6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543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9015-A3C3-B895-7DDF-7A4696EA3B1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41040" y="30323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CF2D26-16B4-9417-56A6-803F046224D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34104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0368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EB07C74-BBE4-94AF-009D-09925E7359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88E5F3F3-5152-CD4A-81A8-B7B4B64D5E6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41040" y="30323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30653D1F-FC19-054F-9A24-CBDC88AAE4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34104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5" r:id="rId1"/>
    <p:sldLayoutId id="2147484646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 Black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 Black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 Black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 Black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lvisjuribus.it/la-pubblicita-informativa-nella-professione-legale-uno-sguardo-allart-35-del-codice-deontologico-forense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obbinespu.gitlab.io/blog/2019/05/23/polygon-xtrada-6-mountain-bike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why-question-1829459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why-question-1829459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ue-characters-communication-129289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ue-characters-communication-129289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est-usa.reislogger.nl/foto/reis/dollars.568967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est-usa.reislogger.nl/foto/reis/dollars.568967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ue-characters-communication-129289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ue-characters-communication-129289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ue-characters-communication-129289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universityinnovation.org/wiki/How_to_run_an_eight_week_Ultimate_Trader_Challenge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lipart.org/detail/202776/person-icon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vgsilh.com/image/309474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vgsilh.com/image/309474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vgsilh.com/image/309474.html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mailto:coaching@knowledgesource.com.a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ultimate.iloverealestate.tv/wp-content/uploads/2023/09/Introduction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37F87B59-0EA4-DB27-5BEA-FF5A04FF6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DFDE57-D653-05DD-6307-2FA0D0D097E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341438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</a:rPr>
              <a:t>Hpw</a:t>
            </a:r>
            <a:r>
              <a:rPr lang="en-US" dirty="0">
                <a:solidFill>
                  <a:schemeClr val="tx1"/>
                </a:solidFill>
              </a:rPr>
              <a:t> to find ‘</a:t>
            </a:r>
            <a:r>
              <a:rPr lang="en-US" dirty="0"/>
              <a:t>s</a:t>
            </a:r>
            <a:r>
              <a:rPr lang="en-US" dirty="0">
                <a:solidFill>
                  <a:schemeClr val="tx1"/>
                </a:solidFill>
              </a:rPr>
              <a:t>tuff’ on the Member Website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471A9B-3A4C-DEC3-9C5F-A89B01426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5" y="2474311"/>
            <a:ext cx="6912769" cy="3662785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B63D2DC0-ED8C-4A96-92C4-9C3CBE93864B}"/>
              </a:ext>
            </a:extLst>
          </p:cNvPr>
          <p:cNvSpPr/>
          <p:nvPr/>
        </p:nvSpPr>
        <p:spPr>
          <a:xfrm rot="20451080">
            <a:off x="7997376" y="3444329"/>
            <a:ext cx="1080120" cy="36004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7810953A-A1A8-9DF4-21C3-8F5F175D9A3A}"/>
              </a:ext>
            </a:extLst>
          </p:cNvPr>
          <p:cNvSpPr/>
          <p:nvPr/>
        </p:nvSpPr>
        <p:spPr>
          <a:xfrm rot="13276379">
            <a:off x="5431296" y="3568174"/>
            <a:ext cx="1080120" cy="36004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9F13EFDF-CCF0-CAA8-2067-5935F39DD103}"/>
              </a:ext>
            </a:extLst>
          </p:cNvPr>
          <p:cNvSpPr/>
          <p:nvPr/>
        </p:nvSpPr>
        <p:spPr>
          <a:xfrm rot="1545497">
            <a:off x="7920769" y="4234216"/>
            <a:ext cx="1080120" cy="36004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8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800" dirty="0">
                <a:solidFill>
                  <a:schemeClr val="tx1"/>
                </a:solidFill>
              </a:rPr>
              <a:t>How to get quick answers to common questions</a:t>
            </a: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AU" sz="2400" dirty="0">
                <a:solidFill>
                  <a:srgbClr val="FF0000"/>
                </a:solidFill>
              </a:rPr>
              <a:t>FAQ’s are located under RESOURCES on the member website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7E86BD-185B-79FB-4C1D-FF11F3675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348880"/>
            <a:ext cx="47434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99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800" dirty="0">
                <a:solidFill>
                  <a:schemeClr val="tx1"/>
                </a:solidFill>
              </a:rPr>
              <a:t>About these webinars</a:t>
            </a:r>
          </a:p>
          <a:p>
            <a:pPr marL="457200" lvl="1" indent="0">
              <a:buNone/>
            </a:pPr>
            <a:r>
              <a:rPr lang="en-AU" dirty="0">
                <a:solidFill>
                  <a:schemeClr val="tx1"/>
                </a:solidFill>
              </a:rPr>
              <a:t>They Provide an opportunity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tx1"/>
                </a:solidFill>
              </a:rPr>
              <a:t>  Supply more detail.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tx1"/>
                </a:solidFill>
              </a:rPr>
              <a:t>Clarify existing material.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tx1"/>
                </a:solidFill>
              </a:rPr>
              <a:t>Explain how something works.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400" dirty="0"/>
              <a:t>For you to ask questions related to the topic.</a:t>
            </a:r>
            <a:br>
              <a:rPr lang="en-AU" sz="2400" dirty="0">
                <a:solidFill>
                  <a:schemeClr val="tx1"/>
                </a:solidFill>
              </a:rPr>
            </a:br>
            <a:endParaRPr lang="en-AU" sz="2400" dirty="0">
              <a:solidFill>
                <a:schemeClr val="tx1"/>
              </a:solidFill>
            </a:endParaRPr>
          </a:p>
          <a:p>
            <a:r>
              <a:rPr lang="en-AU" sz="2400" dirty="0">
                <a:solidFill>
                  <a:schemeClr val="tx1"/>
                </a:solidFill>
              </a:rPr>
              <a:t>All submitted via the questions box.</a:t>
            </a:r>
            <a:br>
              <a:rPr lang="en-AU" sz="2400" dirty="0">
                <a:solidFill>
                  <a:schemeClr val="tx1"/>
                </a:solidFill>
              </a:rPr>
            </a:br>
            <a:r>
              <a:rPr lang="en-AU" sz="2400" dirty="0">
                <a:solidFill>
                  <a:srgbClr val="FF0000"/>
                </a:solidFill>
              </a:rPr>
              <a:t>Reminder: FAQ’s are located under RESOURCES on the member website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039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View the presentation.</a:t>
            </a:r>
            <a:br>
              <a:rPr lang="en-US" sz="2800" dirty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Ask any question that arises using the questions box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We will answer these questions at the end of the presentation in order that they are placed.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These questions will be read out and answers provided where possible.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664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What is a CONSULTANCY TRUST?</a:t>
            </a:r>
          </a:p>
          <a:p>
            <a:r>
              <a:rPr lang="en-AU" dirty="0"/>
              <a:t>The structure in which to conduct a chosen SERVICE BUSINESS.</a:t>
            </a:r>
          </a:p>
          <a:p>
            <a:r>
              <a:rPr lang="en-AU" dirty="0"/>
              <a:t>Why a Trust and not a Company?</a:t>
            </a:r>
          </a:p>
          <a:p>
            <a:r>
              <a:rPr lang="en-AU" dirty="0"/>
              <a:t>Why do we need a service business?</a:t>
            </a:r>
          </a:p>
          <a:p>
            <a:r>
              <a:rPr lang="en-AU" dirty="0"/>
              <a:t>What activities will the C.T. undertake?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052E15-BFAC-57FF-9129-EF2863208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56240" y="2996952"/>
            <a:ext cx="2698193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CONSULTANCY TRUST structure</a:t>
            </a:r>
          </a:p>
          <a:p>
            <a:r>
              <a:rPr lang="en-AU" dirty="0"/>
              <a:t>A CORPORATE TRUSTEE.</a:t>
            </a:r>
          </a:p>
          <a:p>
            <a:r>
              <a:rPr lang="en-AU" dirty="0"/>
              <a:t>A DISCRETIONARY TRUST.</a:t>
            </a:r>
          </a:p>
          <a:p>
            <a:r>
              <a:rPr lang="en-AU" dirty="0"/>
              <a:t>TRUST has an ABN.</a:t>
            </a:r>
          </a:p>
          <a:p>
            <a:r>
              <a:rPr lang="en-AU" dirty="0"/>
              <a:t>TRUST is registered for GST (Completes a quarterly BAS)</a:t>
            </a:r>
          </a:p>
          <a:p>
            <a:r>
              <a:rPr lang="en-AU" dirty="0"/>
              <a:t>Is ABLE to distribute to associated entities.</a:t>
            </a:r>
          </a:p>
          <a:p>
            <a:r>
              <a:rPr lang="en-AU" dirty="0"/>
              <a:t>Is able to make distributions to named and unnamed beneficiaries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C1BEBB-81E4-9BD2-0A78-3980B8875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56240" y="1870729"/>
            <a:ext cx="2271951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2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C1839B66-018C-73F3-6F78-8FE8ADB55A20}"/>
              </a:ext>
            </a:extLst>
          </p:cNvPr>
          <p:cNvSpPr/>
          <p:nvPr/>
        </p:nvSpPr>
        <p:spPr>
          <a:xfrm>
            <a:off x="6672064" y="4407086"/>
            <a:ext cx="914400" cy="2775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How the CONSULTANCY TRUST sits in your other structures.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C4B2925-BDEF-E08F-3079-72FF61DBEBEE}"/>
              </a:ext>
            </a:extLst>
          </p:cNvPr>
          <p:cNvGrpSpPr/>
          <p:nvPr/>
        </p:nvGrpSpPr>
        <p:grpSpPr>
          <a:xfrm>
            <a:off x="2650749" y="3009528"/>
            <a:ext cx="432048" cy="864095"/>
            <a:chOff x="2653444" y="2924946"/>
            <a:chExt cx="432048" cy="86409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5802884-C9FF-490A-5F65-D002E2B7CB90}"/>
                </a:ext>
              </a:extLst>
            </p:cNvPr>
            <p:cNvSpPr/>
            <p:nvPr/>
          </p:nvSpPr>
          <p:spPr>
            <a:xfrm>
              <a:off x="2653444" y="292494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C286B0A-C56F-9612-4772-8BBEFF25A4EC}"/>
                </a:ext>
              </a:extLst>
            </p:cNvPr>
            <p:cNvSpPr/>
            <p:nvPr/>
          </p:nvSpPr>
          <p:spPr>
            <a:xfrm>
              <a:off x="2653444" y="3356994"/>
              <a:ext cx="432048" cy="432047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4EF8CA4-E734-7A7E-7C7B-7130D8E82731}"/>
              </a:ext>
            </a:extLst>
          </p:cNvPr>
          <p:cNvGrpSpPr/>
          <p:nvPr/>
        </p:nvGrpSpPr>
        <p:grpSpPr>
          <a:xfrm>
            <a:off x="5491581" y="2980891"/>
            <a:ext cx="432048" cy="864095"/>
            <a:chOff x="5256602" y="3019075"/>
            <a:chExt cx="432048" cy="86409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4B12DA4-81FB-7FB7-9BC4-0AE56CB31B57}"/>
                </a:ext>
              </a:extLst>
            </p:cNvPr>
            <p:cNvSpPr/>
            <p:nvPr/>
          </p:nvSpPr>
          <p:spPr>
            <a:xfrm>
              <a:off x="5256602" y="3019075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136A290E-DAFC-11F0-15F4-6D553B914A4B}"/>
                </a:ext>
              </a:extLst>
            </p:cNvPr>
            <p:cNvSpPr/>
            <p:nvPr/>
          </p:nvSpPr>
          <p:spPr>
            <a:xfrm>
              <a:off x="5256602" y="3451123"/>
              <a:ext cx="432048" cy="432047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60F019-5273-CB1B-6C57-30110F1E087F}"/>
              </a:ext>
            </a:extLst>
          </p:cNvPr>
          <p:cNvGrpSpPr/>
          <p:nvPr/>
        </p:nvGrpSpPr>
        <p:grpSpPr>
          <a:xfrm>
            <a:off x="3965848" y="2996952"/>
            <a:ext cx="432048" cy="864095"/>
            <a:chOff x="2653444" y="2924946"/>
            <a:chExt cx="432048" cy="86409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E9866B6-A9B2-F9F0-6D29-C88557C1F63C}"/>
                </a:ext>
              </a:extLst>
            </p:cNvPr>
            <p:cNvSpPr/>
            <p:nvPr/>
          </p:nvSpPr>
          <p:spPr>
            <a:xfrm>
              <a:off x="2653444" y="292494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737AC592-D04D-6606-A97B-38A3EEB25F76}"/>
                </a:ext>
              </a:extLst>
            </p:cNvPr>
            <p:cNvSpPr/>
            <p:nvPr/>
          </p:nvSpPr>
          <p:spPr>
            <a:xfrm>
              <a:off x="2653444" y="3356994"/>
              <a:ext cx="432048" cy="432047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C6C56E21-7780-2081-A02D-75D946C9B533}"/>
              </a:ext>
            </a:extLst>
          </p:cNvPr>
          <p:cNvSpPr/>
          <p:nvPr/>
        </p:nvSpPr>
        <p:spPr>
          <a:xfrm>
            <a:off x="8186736" y="2980891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2980C143-C38C-75AA-AE86-B7F8DDC2C8F4}"/>
              </a:ext>
            </a:extLst>
          </p:cNvPr>
          <p:cNvSpPr/>
          <p:nvPr/>
        </p:nvSpPr>
        <p:spPr>
          <a:xfrm>
            <a:off x="6848926" y="3428999"/>
            <a:ext cx="432048" cy="43204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D9EFDB-8F19-FF7C-48F3-1AA6E90CDBEA}"/>
              </a:ext>
            </a:extLst>
          </p:cNvPr>
          <p:cNvSpPr txBox="1"/>
          <p:nvPr/>
        </p:nvSpPr>
        <p:spPr>
          <a:xfrm>
            <a:off x="7703640" y="5220847"/>
            <a:ext cx="1398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BUCKET COMPANY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A649E8-3153-E21A-75F2-DBBA3652B614}"/>
              </a:ext>
            </a:extLst>
          </p:cNvPr>
          <p:cNvSpPr txBox="1"/>
          <p:nvPr/>
        </p:nvSpPr>
        <p:spPr>
          <a:xfrm>
            <a:off x="6365830" y="5230685"/>
            <a:ext cx="1398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PIGGY BANK TRUST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75D922-EC70-A8EB-4BEE-F926385BC1B5}"/>
              </a:ext>
            </a:extLst>
          </p:cNvPr>
          <p:cNvSpPr txBox="1"/>
          <p:nvPr/>
        </p:nvSpPr>
        <p:spPr>
          <a:xfrm>
            <a:off x="4864469" y="5230685"/>
            <a:ext cx="1686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CONSULTANCY TRUST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0D477E-2D04-8398-6FF0-15142D256BEF}"/>
              </a:ext>
            </a:extLst>
          </p:cNvPr>
          <p:cNvSpPr txBox="1"/>
          <p:nvPr/>
        </p:nvSpPr>
        <p:spPr>
          <a:xfrm>
            <a:off x="3409891" y="5233620"/>
            <a:ext cx="1543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FLIPPER TRUST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C0BD3A-0A3B-FE61-9510-21D1C4C0CDF7}"/>
              </a:ext>
            </a:extLst>
          </p:cNvPr>
          <p:cNvSpPr txBox="1"/>
          <p:nvPr/>
        </p:nvSpPr>
        <p:spPr>
          <a:xfrm>
            <a:off x="2023637" y="5233620"/>
            <a:ext cx="1686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INVESTMENT TRUST</a:t>
            </a:r>
          </a:p>
        </p:txBody>
      </p:sp>
      <p:pic>
        <p:nvPicPr>
          <p:cNvPr id="23" name="Graphic 22" descr="Universal Access">
            <a:extLst>
              <a:ext uri="{FF2B5EF4-FFF2-40B4-BE49-F238E27FC236}">
                <a16:creationId xmlns:a16="http://schemas.microsoft.com/office/drawing/2014/main" id="{B90F5D96-5218-81C4-E94D-75149E166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72064" y="2697544"/>
            <a:ext cx="914400" cy="9144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C052D3E-0A7F-0051-376A-5BC7C577A60A}"/>
              </a:ext>
            </a:extLst>
          </p:cNvPr>
          <p:cNvSpPr txBox="1"/>
          <p:nvPr/>
        </p:nvSpPr>
        <p:spPr>
          <a:xfrm>
            <a:off x="6637983" y="4361199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Shares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CF140EB-D5E4-CD49-06DA-21D495BB48C4}"/>
              </a:ext>
            </a:extLst>
          </p:cNvPr>
          <p:cNvCxnSpPr>
            <a:cxnSpLocks/>
          </p:cNvCxnSpPr>
          <p:nvPr/>
        </p:nvCxnSpPr>
        <p:spPr>
          <a:xfrm flipH="1">
            <a:off x="7526342" y="3459531"/>
            <a:ext cx="748435" cy="88688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AD44C83-421C-B49D-74E7-5C524BE1B234}"/>
              </a:ext>
            </a:extLst>
          </p:cNvPr>
          <p:cNvCxnSpPr>
            <a:cxnSpLocks/>
          </p:cNvCxnSpPr>
          <p:nvPr/>
        </p:nvCxnSpPr>
        <p:spPr>
          <a:xfrm>
            <a:off x="5707605" y="3897032"/>
            <a:ext cx="1641875" cy="44650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76CE123-2055-212A-D377-E8D03566103F}"/>
              </a:ext>
            </a:extLst>
          </p:cNvPr>
          <p:cNvCxnSpPr>
            <a:cxnSpLocks/>
          </p:cNvCxnSpPr>
          <p:nvPr/>
        </p:nvCxnSpPr>
        <p:spPr>
          <a:xfrm>
            <a:off x="4224118" y="3913093"/>
            <a:ext cx="2413865" cy="448106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A593078-0328-77C2-321E-9EF20BD5CABC}"/>
              </a:ext>
            </a:extLst>
          </p:cNvPr>
          <p:cNvSpPr txBox="1"/>
          <p:nvPr/>
        </p:nvSpPr>
        <p:spPr>
          <a:xfrm>
            <a:off x="2958521" y="4345140"/>
            <a:ext cx="266853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AU" dirty="0" err="1"/>
              <a:t>Distrib</a:t>
            </a:r>
            <a:r>
              <a:rPr lang="en-AU" dirty="0"/>
              <a:t> to Assoc Entities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415988D-7880-04B3-BB77-E39688454895}"/>
              </a:ext>
            </a:extLst>
          </p:cNvPr>
          <p:cNvCxnSpPr>
            <a:cxnSpLocks/>
          </p:cNvCxnSpPr>
          <p:nvPr/>
        </p:nvCxnSpPr>
        <p:spPr>
          <a:xfrm>
            <a:off x="2815969" y="3773868"/>
            <a:ext cx="736043" cy="618903"/>
          </a:xfrm>
          <a:prstGeom prst="straightConnector1">
            <a:avLst/>
          </a:prstGeom>
          <a:ln w="28575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7DD665-F03F-229F-FA5A-9A79525E62C7}"/>
              </a:ext>
            </a:extLst>
          </p:cNvPr>
          <p:cNvCxnSpPr>
            <a:cxnSpLocks/>
          </p:cNvCxnSpPr>
          <p:nvPr/>
        </p:nvCxnSpPr>
        <p:spPr>
          <a:xfrm flipH="1">
            <a:off x="3717350" y="3731310"/>
            <a:ext cx="515208" cy="648885"/>
          </a:xfrm>
          <a:prstGeom prst="straightConnector1">
            <a:avLst/>
          </a:prstGeom>
          <a:ln w="28575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7032E2D-F4D7-5F95-B578-2891F72AAF11}"/>
              </a:ext>
            </a:extLst>
          </p:cNvPr>
          <p:cNvCxnSpPr>
            <a:cxnSpLocks/>
          </p:cNvCxnSpPr>
          <p:nvPr/>
        </p:nvCxnSpPr>
        <p:spPr>
          <a:xfrm flipH="1">
            <a:off x="5048841" y="3746435"/>
            <a:ext cx="660882" cy="633760"/>
          </a:xfrm>
          <a:prstGeom prst="straightConnector1">
            <a:avLst/>
          </a:prstGeom>
          <a:ln w="28575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047F5E0-BD11-4EA5-6378-59048E6EB765}"/>
              </a:ext>
            </a:extLst>
          </p:cNvPr>
          <p:cNvCxnSpPr>
            <a:cxnSpLocks/>
          </p:cNvCxnSpPr>
          <p:nvPr/>
        </p:nvCxnSpPr>
        <p:spPr>
          <a:xfrm flipH="1">
            <a:off x="5256965" y="3776668"/>
            <a:ext cx="1560817" cy="594029"/>
          </a:xfrm>
          <a:prstGeom prst="straightConnector1">
            <a:avLst/>
          </a:prstGeom>
          <a:ln w="28575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9621842-7695-11D5-8AC0-E62AAA06E1E5}"/>
              </a:ext>
            </a:extLst>
          </p:cNvPr>
          <p:cNvCxnSpPr>
            <a:cxnSpLocks/>
          </p:cNvCxnSpPr>
          <p:nvPr/>
        </p:nvCxnSpPr>
        <p:spPr>
          <a:xfrm flipV="1">
            <a:off x="5481946" y="3235000"/>
            <a:ext cx="2860480" cy="116593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22329BF-13EB-36F4-22B5-217AA55416A8}"/>
              </a:ext>
            </a:extLst>
          </p:cNvPr>
          <p:cNvSpPr txBox="1"/>
          <p:nvPr/>
        </p:nvSpPr>
        <p:spPr>
          <a:xfrm>
            <a:off x="4342801" y="5939422"/>
            <a:ext cx="2668533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AU" dirty="0" err="1"/>
              <a:t>Distrib</a:t>
            </a:r>
            <a:r>
              <a:rPr lang="en-AU" dirty="0"/>
              <a:t> to Beneficiaries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659D596-D8C1-DFDF-5745-825804336353}"/>
              </a:ext>
            </a:extLst>
          </p:cNvPr>
          <p:cNvCxnSpPr>
            <a:cxnSpLocks/>
          </p:cNvCxnSpPr>
          <p:nvPr/>
        </p:nvCxnSpPr>
        <p:spPr>
          <a:xfrm>
            <a:off x="3056448" y="5692358"/>
            <a:ext cx="1387664" cy="294763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16C1E9C-FB06-EE6B-05CA-DE8B8B26C44B}"/>
              </a:ext>
            </a:extLst>
          </p:cNvPr>
          <p:cNvCxnSpPr>
            <a:cxnSpLocks/>
          </p:cNvCxnSpPr>
          <p:nvPr/>
        </p:nvCxnSpPr>
        <p:spPr>
          <a:xfrm>
            <a:off x="4195593" y="5683560"/>
            <a:ext cx="1006218" cy="30356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2C87313-2D4A-7B0B-5E0E-1B1ECF333588}"/>
              </a:ext>
            </a:extLst>
          </p:cNvPr>
          <p:cNvCxnSpPr>
            <a:cxnSpLocks/>
          </p:cNvCxnSpPr>
          <p:nvPr/>
        </p:nvCxnSpPr>
        <p:spPr>
          <a:xfrm flipH="1">
            <a:off x="6049308" y="5668592"/>
            <a:ext cx="723761" cy="348292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B89AADA-5F33-9311-ED8B-1D0046689577}"/>
              </a:ext>
            </a:extLst>
          </p:cNvPr>
          <p:cNvCxnSpPr>
            <a:cxnSpLocks/>
          </p:cNvCxnSpPr>
          <p:nvPr/>
        </p:nvCxnSpPr>
        <p:spPr>
          <a:xfrm>
            <a:off x="5725854" y="5677833"/>
            <a:ext cx="0" cy="33905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056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69AB1-EFE0-0AF5-2767-5C5601657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3A9C2-5ED5-6B03-AE8E-4CC9CA4BE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B87CB-3ABB-A55A-4D21-6CEF96273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Why a Trust and not a Company?</a:t>
            </a:r>
          </a:p>
          <a:p>
            <a:pPr marL="0" indent="0">
              <a:buNone/>
            </a:pPr>
            <a:endParaRPr lang="en-AU" dirty="0"/>
          </a:p>
          <a:p>
            <a:r>
              <a:rPr lang="en-US" dirty="0"/>
              <a:t>Distribution rules from a company.</a:t>
            </a:r>
            <a:br>
              <a:rPr lang="en-US" dirty="0"/>
            </a:br>
            <a:endParaRPr lang="en-US" dirty="0"/>
          </a:p>
          <a:p>
            <a:r>
              <a:rPr lang="en-US" dirty="0"/>
              <a:t>How we distribute from a trust.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38C00-3789-186B-1C52-A58B178D6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24192" y="1793994"/>
            <a:ext cx="2724899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72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37548-C895-394C-911B-F694496D6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AE1BD-86E1-CDA1-F6F4-A55AB3D16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54FFA-10B2-469E-0447-AFB50D368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Why do we need a service business?(Consultancy Trust)</a:t>
            </a:r>
          </a:p>
          <a:p>
            <a:endParaRPr lang="en-US" dirty="0"/>
          </a:p>
          <a:p>
            <a:r>
              <a:rPr lang="en-US" dirty="0"/>
              <a:t>Service businesses generate INCOME.</a:t>
            </a:r>
          </a:p>
          <a:p>
            <a:r>
              <a:rPr lang="en-US" dirty="0"/>
              <a:t>Higher Income supports borrowing</a:t>
            </a:r>
          </a:p>
          <a:p>
            <a:r>
              <a:rPr lang="en-US" dirty="0"/>
              <a:t>Borrowing provides additional leverage.</a:t>
            </a:r>
          </a:p>
          <a:p>
            <a:r>
              <a:rPr lang="en-US" dirty="0"/>
              <a:t>Additional leverage generates higher profits(Chunks).</a:t>
            </a:r>
          </a:p>
          <a:p>
            <a:r>
              <a:rPr lang="en-US" dirty="0"/>
              <a:t>Bigger chunks routed through the C.T. give higher income. </a:t>
            </a:r>
          </a:p>
          <a:p>
            <a:r>
              <a:rPr lang="en-US" dirty="0"/>
              <a:t>And so on!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099115-580D-1396-ABBF-B8F8E92F5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00256" y="2276872"/>
            <a:ext cx="2724899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3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AAB03-18F3-F28E-64E2-EF02E9654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F1C87-4B05-A688-4646-3BFDEC337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18DF1-4F17-222A-87EB-DB1F0FBE3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Flipping Example without a </a:t>
            </a:r>
            <a:r>
              <a:rPr lang="en-US" dirty="0" err="1"/>
              <a:t>ConsultancyTrust</a:t>
            </a:r>
            <a:endParaRPr lang="en-US" dirty="0"/>
          </a:p>
          <a:p>
            <a:r>
              <a:rPr lang="en-US" sz="1800" dirty="0"/>
              <a:t>$500k property ($400k loan + $100k dep)</a:t>
            </a:r>
          </a:p>
          <a:p>
            <a:r>
              <a:rPr lang="en-US" sz="1800" dirty="0"/>
              <a:t>Spend 6% SD and legals ($30k)</a:t>
            </a:r>
          </a:p>
          <a:p>
            <a:r>
              <a:rPr lang="en-US" sz="1800" dirty="0"/>
              <a:t>Spend 10% on Reno ($50k)</a:t>
            </a:r>
          </a:p>
          <a:p>
            <a:r>
              <a:rPr lang="en-US" sz="1800" dirty="0"/>
              <a:t>Unpaid effort managing reno($0k)</a:t>
            </a:r>
          </a:p>
          <a:p>
            <a:r>
              <a:rPr lang="en-US" sz="1800" dirty="0"/>
              <a:t>Total Spend ($580k)</a:t>
            </a:r>
          </a:p>
          <a:p>
            <a:r>
              <a:rPr lang="en-US" sz="1800" dirty="0"/>
              <a:t>Sell for 135% of purchase price($675k)</a:t>
            </a:r>
          </a:p>
          <a:p>
            <a:r>
              <a:rPr lang="en-US" sz="1800" dirty="0"/>
              <a:t>Less costs of ($14.85k + $2k = $16.85k)</a:t>
            </a:r>
          </a:p>
          <a:p>
            <a:r>
              <a:rPr lang="en-US" sz="1800" dirty="0"/>
              <a:t>Equals $675k minus $16.85k = $658.15k</a:t>
            </a:r>
          </a:p>
          <a:p>
            <a:r>
              <a:rPr lang="en-US" sz="1800" dirty="0"/>
              <a:t>PROFIT = $658.15k - $580k = $78.15k (Chunk of 13.5% )</a:t>
            </a:r>
          </a:p>
          <a:p>
            <a:r>
              <a:rPr lang="en-US" sz="1800" dirty="0"/>
              <a:t>NO INCOME.</a:t>
            </a:r>
          </a:p>
          <a:p>
            <a:pPr marL="0" indent="0">
              <a:buNone/>
            </a:pPr>
            <a:r>
              <a:rPr lang="en-US" dirty="0"/>
              <a:t>			</a:t>
            </a:r>
            <a:endParaRPr lang="en-US" sz="2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06E62E-5ACB-9928-69E0-D63E3F17C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52930" y="2327868"/>
            <a:ext cx="1502719" cy="1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4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D5FA439-CED6-D0D0-436A-ACF99E11D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07C17E4-C95F-F29F-A7B4-E67051C44B9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53136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en-AU" altLang="en-US" sz="6000" dirty="0">
                <a:solidFill>
                  <a:schemeClr val="bg1"/>
                </a:solidFill>
              </a:rPr>
              <a:t>Consultancy Trusts Setup and Use</a:t>
            </a:r>
            <a:endParaRPr lang="en-US" altLang="en-US" sz="6000" dirty="0">
              <a:solidFill>
                <a:schemeClr val="bg1"/>
              </a:solidFill>
            </a:endParaRPr>
          </a:p>
          <a:p>
            <a:pPr algn="ctr">
              <a:lnSpc>
                <a:spcPct val="125000"/>
              </a:lnSpc>
              <a:spcBef>
                <a:spcPts val="120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+mn-lt"/>
              </a:rPr>
              <a:t>Michael </a:t>
            </a:r>
            <a:r>
              <a:rPr lang="en-US" sz="3200" b="1" dirty="0">
                <a:solidFill>
                  <a:schemeClr val="bg1"/>
                </a:solidFill>
                <a:latin typeface="+mn-lt"/>
              </a:rPr>
              <a:t>&amp; Sara Franks</a:t>
            </a:r>
            <a:br>
              <a:rPr lang="en-US" sz="3200" dirty="0">
                <a:solidFill>
                  <a:schemeClr val="bg1"/>
                </a:solidFill>
                <a:latin typeface="+mn-lt"/>
              </a:rPr>
            </a:br>
            <a:r>
              <a:rPr lang="en-US" sz="3200" dirty="0">
                <a:solidFill>
                  <a:schemeClr val="bg1"/>
                </a:solidFill>
                <a:latin typeface="+mn-lt"/>
              </a:rPr>
              <a:t>Ultimate/Quantum National Coaches</a:t>
            </a:r>
            <a:endParaRPr lang="en-US" altLang="en-US" sz="2400" spc="6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8517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8CDEA-2823-35BF-F0F5-B3F7B1A7F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6D082-5E3B-31E1-9E9E-734E898CA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75B9C-CCE7-0321-FEDB-2C4F673D7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Flipping Example with a </a:t>
            </a:r>
            <a:r>
              <a:rPr lang="en-US" dirty="0" err="1"/>
              <a:t>ConsultancyTrust</a:t>
            </a:r>
            <a:endParaRPr lang="en-US" dirty="0"/>
          </a:p>
          <a:p>
            <a:r>
              <a:rPr lang="en-US" sz="1500" dirty="0"/>
              <a:t>$500k property ($400k loan + $100k dep)</a:t>
            </a:r>
          </a:p>
          <a:p>
            <a:r>
              <a:rPr lang="en-US" sz="1500" dirty="0"/>
              <a:t>Spend 6% SD and legals ($30k)</a:t>
            </a:r>
          </a:p>
          <a:p>
            <a:r>
              <a:rPr lang="en-US" sz="1500" dirty="0"/>
              <a:t>Spend 10% on Reno  with CT ($50k)</a:t>
            </a:r>
          </a:p>
          <a:p>
            <a:r>
              <a:rPr lang="en-US" sz="1500" dirty="0"/>
              <a:t>Paid effort managing reno through CT ($40k)</a:t>
            </a:r>
          </a:p>
          <a:p>
            <a:r>
              <a:rPr lang="en-US" sz="1500" dirty="0"/>
              <a:t>Total Spend ($620k)</a:t>
            </a:r>
          </a:p>
          <a:p>
            <a:r>
              <a:rPr lang="en-US" sz="1500" dirty="0"/>
              <a:t>Sell for 135% of purchase price($675k)</a:t>
            </a:r>
          </a:p>
          <a:p>
            <a:r>
              <a:rPr lang="en-US" sz="1500" dirty="0"/>
              <a:t>Less costs of ($14.85k + $2k = $16.85k)</a:t>
            </a:r>
          </a:p>
          <a:p>
            <a:r>
              <a:rPr lang="en-US" sz="1500" dirty="0"/>
              <a:t>Equals $675k minus $16.85k = $658.15k</a:t>
            </a:r>
          </a:p>
          <a:p>
            <a:r>
              <a:rPr lang="en-US" sz="1500" dirty="0"/>
              <a:t>PROFIT = $658.15k - $620k = $38.15k (Chunk of 6.1% )</a:t>
            </a:r>
          </a:p>
          <a:p>
            <a:r>
              <a:rPr lang="en-US" sz="1500" dirty="0"/>
              <a:t>CT INCOME = $40k( less </a:t>
            </a:r>
            <a:r>
              <a:rPr lang="en-US" sz="1500" dirty="0" err="1"/>
              <a:t>labour</a:t>
            </a:r>
            <a:r>
              <a:rPr lang="en-US" sz="1500" dirty="0"/>
              <a:t> costs) + $50K ( less material and </a:t>
            </a:r>
            <a:r>
              <a:rPr lang="en-US" sz="1500" dirty="0" err="1"/>
              <a:t>labour</a:t>
            </a:r>
            <a:r>
              <a:rPr lang="en-US" sz="1500" dirty="0"/>
              <a:t> costs) </a:t>
            </a:r>
          </a:p>
          <a:p>
            <a:r>
              <a:rPr lang="en-US" sz="1500" dirty="0"/>
              <a:t>Assuming 35% mark up the $90k divided by 135% = $67k which equates to an $23k INCOME</a:t>
            </a:r>
          </a:p>
          <a:p>
            <a:r>
              <a:rPr lang="en-US" sz="1500" dirty="0"/>
              <a:t>$23k of Qualifying INCOME will give $23k x 6 worth of borrowing.</a:t>
            </a:r>
          </a:p>
          <a:p>
            <a:pPr marL="0" indent="0">
              <a:buNone/>
            </a:pPr>
            <a:r>
              <a:rPr lang="en-US" dirty="0"/>
              <a:t>			</a:t>
            </a:r>
            <a:endParaRPr lang="en-US" sz="2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C01C27-C89D-B873-1D42-826EB33D6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52930" y="2327868"/>
            <a:ext cx="1502719" cy="1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31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FC20D-4858-5EB8-6CF2-251A6A46A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5C8B-3D22-292B-2EEA-D49DC430A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2BCAB-306F-31F1-1ABA-ECA3F074A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There’s power when you use </a:t>
            </a:r>
            <a:br>
              <a:rPr lang="en-US" dirty="0"/>
            </a:br>
            <a:r>
              <a:rPr lang="en-US" dirty="0"/>
              <a:t>borrowing</a:t>
            </a:r>
          </a:p>
          <a:p>
            <a:pPr marL="0" indent="0" algn="ctr">
              <a:buNone/>
            </a:pPr>
            <a:r>
              <a:rPr lang="en-US" sz="4000" dirty="0"/>
              <a:t>LEVERAGE</a:t>
            </a:r>
            <a:r>
              <a:rPr lang="en-US" dirty="0"/>
              <a:t> </a:t>
            </a:r>
          </a:p>
          <a:p>
            <a:pPr marL="0" indent="0" algn="ctr">
              <a:buNone/>
            </a:pPr>
            <a:r>
              <a:rPr lang="en-US" dirty="0"/>
              <a:t>To create</a:t>
            </a:r>
          </a:p>
          <a:p>
            <a:pPr marL="0" indent="0" algn="ctr">
              <a:buNone/>
            </a:pPr>
            <a:r>
              <a:rPr lang="en-US" sz="4000" dirty="0"/>
              <a:t>WEALTH</a:t>
            </a:r>
          </a:p>
          <a:p>
            <a:pPr marL="0" indent="0" algn="ctr">
              <a:buNone/>
            </a:pPr>
            <a:r>
              <a:rPr lang="en-US" dirty="0"/>
              <a:t>not</a:t>
            </a:r>
          </a:p>
          <a:p>
            <a:pPr marL="0" indent="0" algn="ctr">
              <a:buNone/>
            </a:pPr>
            <a:r>
              <a:rPr lang="en-US" sz="4000" dirty="0"/>
              <a:t>INCOME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1F9041-07C3-D208-F608-710604443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127448" y="1484784"/>
            <a:ext cx="2831976" cy="21239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547197-619D-E560-D773-D0F5063CC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227803" y="1412776"/>
            <a:ext cx="2831976" cy="212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73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A101D-E866-3CDA-C1FE-2EF0B865E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6BD5E-EBD0-C266-8C7E-32D099C41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25D7C-428A-E7FC-7E13-BBDD9A9F6A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/>
              <a:t>WEALTH</a:t>
            </a:r>
          </a:p>
          <a:p>
            <a:pPr marL="0" indent="0" algn="ctr">
              <a:buNone/>
            </a:pPr>
            <a:r>
              <a:rPr lang="en-US" dirty="0"/>
              <a:t>Gives you the ability to hold property</a:t>
            </a:r>
          </a:p>
          <a:p>
            <a:pPr marL="0" indent="0" algn="ctr">
              <a:buNone/>
            </a:pPr>
            <a:r>
              <a:rPr lang="en-US" dirty="0"/>
              <a:t>without loan debt </a:t>
            </a:r>
          </a:p>
          <a:p>
            <a:pPr marL="0" indent="0" algn="ctr">
              <a:buNone/>
            </a:pPr>
            <a:r>
              <a:rPr lang="en-US" dirty="0"/>
              <a:t>This will provide you the highest</a:t>
            </a:r>
          </a:p>
          <a:p>
            <a:pPr marL="0" indent="0" algn="ctr">
              <a:buNone/>
            </a:pPr>
            <a:r>
              <a:rPr lang="en-US" sz="4000" dirty="0"/>
              <a:t>PASSIVE INCOME</a:t>
            </a:r>
          </a:p>
          <a:p>
            <a:pPr marL="0" indent="0">
              <a:buNone/>
            </a:pPr>
            <a:r>
              <a:rPr lang="en-US" dirty="0"/>
              <a:t>Question: If you are not debt free then what is your plan for retiring those loans and how much is this going to cost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9D51B0-98C3-C4FB-5621-89B6B8836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127448" y="1880574"/>
            <a:ext cx="2304256" cy="17281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C01F6E-B63E-B9BD-C829-80AB343CC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755521" y="1808564"/>
            <a:ext cx="2304257" cy="17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55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5E9E7-18D0-A2D3-4074-400CCA0E4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2D7C3-80F2-3874-54DB-E10D96FE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FAF9E-0AFA-6A1C-A6C6-3717F1064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Flipping Example using no borrowing:</a:t>
            </a:r>
          </a:p>
          <a:p>
            <a:r>
              <a:rPr lang="en-US" dirty="0"/>
              <a:t>			</a:t>
            </a:r>
            <a:r>
              <a:rPr lang="en-US" sz="2400" dirty="0"/>
              <a:t>Deal 1		Deal 2		Deal 3</a:t>
            </a:r>
          </a:p>
          <a:p>
            <a:r>
              <a:rPr lang="en-US" sz="2400" dirty="0"/>
              <a:t>Borrowing		$0		$0		$0	</a:t>
            </a:r>
          </a:p>
          <a:p>
            <a:r>
              <a:rPr lang="en-US" sz="2400" dirty="0"/>
              <a:t>Own funds		$200k		$260k		$338k</a:t>
            </a:r>
          </a:p>
          <a:p>
            <a:r>
              <a:rPr lang="en-US" sz="2400" dirty="0"/>
              <a:t>Total funds Inv.	$200k		$260k		$338k	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Profit (30%*)	$60k		$78k		$102k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Total Profit over 3 deals = </a:t>
            </a:r>
            <a:r>
              <a:rPr lang="en-US" sz="2400" b="1" dirty="0"/>
              <a:t>$240k</a:t>
            </a:r>
          </a:p>
          <a:p>
            <a:pPr marL="0" indent="0">
              <a:buNone/>
            </a:pPr>
            <a:r>
              <a:rPr lang="en-US" sz="2400" b="1" dirty="0"/>
              <a:t>* </a:t>
            </a:r>
            <a:r>
              <a:rPr lang="en-US" sz="2400" dirty="0"/>
              <a:t>30% is used as a comparison example only .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7E27F30-5576-63CD-A4BA-0213316E4EA5}"/>
              </a:ext>
            </a:extLst>
          </p:cNvPr>
          <p:cNvSpPr/>
          <p:nvPr/>
        </p:nvSpPr>
        <p:spPr>
          <a:xfrm rot="19090832">
            <a:off x="4649468" y="4089698"/>
            <a:ext cx="1495034" cy="12010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C20F9D6-48BF-5885-943B-89BE5019B3DA}"/>
              </a:ext>
            </a:extLst>
          </p:cNvPr>
          <p:cNvSpPr/>
          <p:nvPr/>
        </p:nvSpPr>
        <p:spPr>
          <a:xfrm>
            <a:off x="5087888" y="3454177"/>
            <a:ext cx="846962" cy="1320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464B368-D591-A479-62B3-06514B5E9973}"/>
              </a:ext>
            </a:extLst>
          </p:cNvPr>
          <p:cNvSpPr/>
          <p:nvPr/>
        </p:nvSpPr>
        <p:spPr>
          <a:xfrm>
            <a:off x="6960096" y="3447736"/>
            <a:ext cx="846962" cy="1320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75408DE4-FBD3-C45D-790F-BFAEF3B7F579}"/>
              </a:ext>
            </a:extLst>
          </p:cNvPr>
          <p:cNvSpPr/>
          <p:nvPr/>
        </p:nvSpPr>
        <p:spPr>
          <a:xfrm rot="19090832">
            <a:off x="6462413" y="4069371"/>
            <a:ext cx="1495034" cy="12010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758453-2C2B-4974-4183-7DED6140D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52930" y="2327868"/>
            <a:ext cx="1502719" cy="1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0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C1FF9-F895-8640-7A60-2A6FCA50F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25E74-AE9B-85FE-4645-62E0DAD47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99253-31D1-9F50-A09A-FD810BD5E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Flipping Example using constant borrowing over 3 deals with :</a:t>
            </a:r>
          </a:p>
          <a:p>
            <a:r>
              <a:rPr lang="en-US" dirty="0"/>
              <a:t>			</a:t>
            </a:r>
            <a:r>
              <a:rPr lang="en-US" sz="2400" dirty="0"/>
              <a:t>Deal 1		Deal 2		Deal 3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Borrowing		$400k		$400k		$400k	</a:t>
            </a:r>
          </a:p>
          <a:p>
            <a:r>
              <a:rPr lang="en-US" sz="2400" dirty="0"/>
              <a:t>Own funds		$200k		$380k		$614k</a:t>
            </a:r>
          </a:p>
          <a:p>
            <a:r>
              <a:rPr lang="en-US" sz="2400" dirty="0"/>
              <a:t>Total funds Inv.	$600k		$780k		$1014k	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Profit (30%)	$180k		$234k		$305k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Total Chunk Profit over 3 deals = </a:t>
            </a:r>
            <a:r>
              <a:rPr lang="en-US" sz="2400" b="1" dirty="0"/>
              <a:t>$719k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CCB892D-AB75-631E-A1B7-3D36B94A057E}"/>
              </a:ext>
            </a:extLst>
          </p:cNvPr>
          <p:cNvSpPr/>
          <p:nvPr/>
        </p:nvSpPr>
        <p:spPr>
          <a:xfrm rot="19090832">
            <a:off x="4882138" y="4330627"/>
            <a:ext cx="1315794" cy="1144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EE6BA36A-4CE4-08CB-8CE2-FDDA9ABB32CE}"/>
              </a:ext>
            </a:extLst>
          </p:cNvPr>
          <p:cNvSpPr/>
          <p:nvPr/>
        </p:nvSpPr>
        <p:spPr>
          <a:xfrm>
            <a:off x="5087888" y="3768614"/>
            <a:ext cx="846962" cy="1320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C67A49E-33B4-9D93-CA7D-700BA4AF540E}"/>
              </a:ext>
            </a:extLst>
          </p:cNvPr>
          <p:cNvSpPr/>
          <p:nvPr/>
        </p:nvSpPr>
        <p:spPr>
          <a:xfrm rot="19090832">
            <a:off x="6682338" y="4330627"/>
            <a:ext cx="1315794" cy="1144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BBCE933-7419-8B42-7003-2032C0115A52}"/>
              </a:ext>
            </a:extLst>
          </p:cNvPr>
          <p:cNvSpPr/>
          <p:nvPr/>
        </p:nvSpPr>
        <p:spPr>
          <a:xfrm>
            <a:off x="6888088" y="3768614"/>
            <a:ext cx="846962" cy="1320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43EA94-CC58-1D1C-44DE-30371650A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52930" y="2327868"/>
            <a:ext cx="1502719" cy="1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8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DEB9B-A24B-79E8-A071-9C63B7EED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B72E2-FFC0-334A-A97C-F75BE7D59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F59BB-431E-FD09-F016-D687754B8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Flipping Example using increased borrowing over 3 deals with :</a:t>
            </a:r>
          </a:p>
          <a:p>
            <a:pPr marL="0" indent="0">
              <a:buNone/>
            </a:pPr>
            <a:r>
              <a:rPr lang="en-US" dirty="0"/>
              <a:t>			</a:t>
            </a:r>
            <a:r>
              <a:rPr lang="en-US" sz="1800" dirty="0"/>
              <a:t>Deal 1		Deal 2		Deal 3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Borrowing		$400k		$940k		$1644k	</a:t>
            </a:r>
          </a:p>
          <a:p>
            <a:pPr marL="0" indent="0">
              <a:buNone/>
            </a:pPr>
            <a:r>
              <a:rPr lang="en-US" sz="1800" dirty="0"/>
              <a:t>Own funds		$200k		$290k		$384k</a:t>
            </a:r>
          </a:p>
          <a:p>
            <a:pPr marL="0" indent="0">
              <a:buNone/>
            </a:pPr>
            <a:r>
              <a:rPr lang="en-US" sz="1800" dirty="0"/>
              <a:t>Total funds Inv.		$600k		$1230k		$2028k	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Profit (30%)		$180k		$369k		$608k</a:t>
            </a:r>
          </a:p>
          <a:p>
            <a:pPr marL="0" indent="0">
              <a:buNone/>
            </a:pPr>
            <a:r>
              <a:rPr lang="en-US" sz="1800" dirty="0"/>
              <a:t>Split CT 50%		$90k		$184k		$304k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DTI of 6x Addnl. Loan	$540k		$1644k		$3468k	</a:t>
            </a:r>
          </a:p>
          <a:p>
            <a:pPr marL="0" indent="0">
              <a:buNone/>
            </a:pPr>
            <a:r>
              <a:rPr lang="en-US" sz="1800" dirty="0"/>
              <a:t>Total Chunk Profit over 3 deals = </a:t>
            </a:r>
            <a:r>
              <a:rPr lang="en-US" sz="1800" b="1" dirty="0"/>
              <a:t>$578k</a:t>
            </a:r>
            <a:br>
              <a:rPr lang="en-US" sz="1800" dirty="0"/>
            </a:br>
            <a:r>
              <a:rPr lang="en-US" sz="1800" dirty="0"/>
              <a:t>Total CT Profit over 3 deals  = </a:t>
            </a:r>
            <a:r>
              <a:rPr lang="en-US" sz="1800" b="1" dirty="0"/>
              <a:t>$578k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4D00724-D233-D01A-699D-7A6975D87D1E}"/>
              </a:ext>
            </a:extLst>
          </p:cNvPr>
          <p:cNvSpPr/>
          <p:nvPr/>
        </p:nvSpPr>
        <p:spPr>
          <a:xfrm rot="19090832">
            <a:off x="4516524" y="4098097"/>
            <a:ext cx="1596232" cy="12762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0D61C82F-41B3-F360-EFD7-671582455EB4}"/>
              </a:ext>
            </a:extLst>
          </p:cNvPr>
          <p:cNvSpPr/>
          <p:nvPr/>
        </p:nvSpPr>
        <p:spPr>
          <a:xfrm>
            <a:off x="4948166" y="3429001"/>
            <a:ext cx="1003818" cy="1567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33B8BCD8-62E0-6FDA-7A81-B6F1C0A931D7}"/>
              </a:ext>
            </a:extLst>
          </p:cNvPr>
          <p:cNvSpPr/>
          <p:nvPr/>
        </p:nvSpPr>
        <p:spPr>
          <a:xfrm rot="19090832">
            <a:off x="6438069" y="4095646"/>
            <a:ext cx="1596232" cy="12762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BAD9F6C-7EBE-26D7-9B2F-C21E22242336}"/>
              </a:ext>
            </a:extLst>
          </p:cNvPr>
          <p:cNvSpPr/>
          <p:nvPr/>
        </p:nvSpPr>
        <p:spPr>
          <a:xfrm>
            <a:off x="6744072" y="3425389"/>
            <a:ext cx="1003818" cy="1567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D891F5A-516F-1D37-7463-DB649B27314B}"/>
              </a:ext>
            </a:extLst>
          </p:cNvPr>
          <p:cNvSpPr/>
          <p:nvPr/>
        </p:nvSpPr>
        <p:spPr>
          <a:xfrm rot="18033580">
            <a:off x="4300338" y="4117457"/>
            <a:ext cx="2242928" cy="15596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F476FFA-8B12-BA71-47F5-EB871CBCB71B}"/>
              </a:ext>
            </a:extLst>
          </p:cNvPr>
          <p:cNvSpPr/>
          <p:nvPr/>
        </p:nvSpPr>
        <p:spPr>
          <a:xfrm>
            <a:off x="4946020" y="3068960"/>
            <a:ext cx="1003818" cy="15679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7204DFE-058A-7CBF-C198-A0D4DE20CC0A}"/>
              </a:ext>
            </a:extLst>
          </p:cNvPr>
          <p:cNvSpPr/>
          <p:nvPr/>
        </p:nvSpPr>
        <p:spPr>
          <a:xfrm rot="18033580">
            <a:off x="6098390" y="4081801"/>
            <a:ext cx="2242928" cy="15596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455061-4767-E304-52C6-74CA67CA69F0}"/>
              </a:ext>
            </a:extLst>
          </p:cNvPr>
          <p:cNvSpPr/>
          <p:nvPr/>
        </p:nvSpPr>
        <p:spPr>
          <a:xfrm>
            <a:off x="6744072" y="3033304"/>
            <a:ext cx="1003818" cy="15679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95E83A-2EDA-697D-150B-26BF40F26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52930" y="2327868"/>
            <a:ext cx="1502719" cy="1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5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352E6-DB11-7D9C-C2AB-437FE50B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085E0-8F4A-DD9A-CE20-172E81120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0A7F3-36EC-AB7D-C5E1-BAE777C02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What activities will the C.T. undertake?</a:t>
            </a:r>
            <a:endParaRPr lang="en-US" dirty="0"/>
          </a:p>
          <a:p>
            <a:r>
              <a:rPr lang="en-AU" dirty="0"/>
              <a:t>A Renovation business?</a:t>
            </a:r>
          </a:p>
          <a:p>
            <a:r>
              <a:rPr lang="en-AU" dirty="0"/>
              <a:t>An Airbnb super hosting business?</a:t>
            </a:r>
          </a:p>
          <a:p>
            <a:r>
              <a:rPr lang="en-AU" dirty="0"/>
              <a:t>A development business?</a:t>
            </a:r>
          </a:p>
          <a:p>
            <a:r>
              <a:rPr lang="en-AU" dirty="0"/>
              <a:t>A strata titling business?</a:t>
            </a:r>
          </a:p>
          <a:p>
            <a:r>
              <a:rPr lang="en-AU" dirty="0"/>
              <a:t>A subdivision business?</a:t>
            </a:r>
          </a:p>
          <a:p>
            <a:r>
              <a:rPr lang="en-AU" dirty="0"/>
              <a:t>A project management business?</a:t>
            </a:r>
          </a:p>
          <a:p>
            <a:pPr marL="0" indent="0">
              <a:buNone/>
            </a:pPr>
            <a:r>
              <a:rPr lang="en-AU" dirty="0">
                <a:solidFill>
                  <a:srgbClr val="FF0000"/>
                </a:solidFill>
              </a:rPr>
              <a:t>Its one or all or any other chosen business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8EAE66-E2BB-C6FE-10AC-F68228D0D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28248" y="1628800"/>
            <a:ext cx="2237706" cy="149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6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The persons/ entities associated with operating a C.T.</a:t>
            </a:r>
          </a:p>
          <a:p>
            <a:r>
              <a:rPr lang="en-AU" sz="2400" dirty="0"/>
              <a:t>Person or Persons</a:t>
            </a:r>
            <a:br>
              <a:rPr lang="en-AU" sz="2400" dirty="0"/>
            </a:br>
            <a:r>
              <a:rPr lang="en-AU" sz="2400" dirty="0"/>
              <a:t>	May be involved in providing equity. May be an OWNING ENTITY if  	a Flipper Trust is not to be used. NOT IDEAL</a:t>
            </a:r>
          </a:p>
          <a:p>
            <a:r>
              <a:rPr lang="en-AU" sz="2400" dirty="0"/>
              <a:t>Flipper trust</a:t>
            </a:r>
            <a:br>
              <a:rPr lang="en-AU" sz="2400" dirty="0"/>
            </a:br>
            <a:r>
              <a:rPr lang="en-AU" sz="2400" dirty="0"/>
              <a:t>	Has a sole role of OWNING property ONLY. Engages C.T. to 	undertake MANUFACTURED GROWTH activities IT specifies.</a:t>
            </a:r>
          </a:p>
          <a:p>
            <a:r>
              <a:rPr lang="en-AU" sz="2400" dirty="0"/>
              <a:t>Consultancy Trust </a:t>
            </a:r>
            <a:br>
              <a:rPr lang="en-AU" sz="2400" dirty="0"/>
            </a:br>
            <a:r>
              <a:rPr lang="en-AU" sz="2400" dirty="0"/>
              <a:t>	Provides trades, materials and management to fully or partially </a:t>
            </a:r>
            <a:br>
              <a:rPr lang="en-AU" sz="2400" dirty="0"/>
            </a:br>
            <a:r>
              <a:rPr lang="en-AU" sz="2400" dirty="0"/>
              <a:t>	undertake activities specified by the OWNING ENTITY.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4CF0E2-A116-A018-064D-AEC8F9E89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11824" y="2204864"/>
            <a:ext cx="377259" cy="48626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2AA272E-017E-6E27-94ED-744F786BE676}"/>
              </a:ext>
            </a:extLst>
          </p:cNvPr>
          <p:cNvGrpSpPr/>
          <p:nvPr/>
        </p:nvGrpSpPr>
        <p:grpSpPr>
          <a:xfrm>
            <a:off x="4511824" y="3343357"/>
            <a:ext cx="288032" cy="504055"/>
            <a:chOff x="2653444" y="2924946"/>
            <a:chExt cx="432048" cy="86409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BB20C19-0F2F-5DD2-85B0-CBD916D2C401}"/>
                </a:ext>
              </a:extLst>
            </p:cNvPr>
            <p:cNvSpPr/>
            <p:nvPr/>
          </p:nvSpPr>
          <p:spPr>
            <a:xfrm>
              <a:off x="2653444" y="292494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F312D8DC-19A3-26F9-2129-444FBF1FA82F}"/>
                </a:ext>
              </a:extLst>
            </p:cNvPr>
            <p:cNvSpPr/>
            <p:nvPr/>
          </p:nvSpPr>
          <p:spPr>
            <a:xfrm>
              <a:off x="2653444" y="3356994"/>
              <a:ext cx="432048" cy="432047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73C0502-1C02-1302-F0F4-6A189664DC4E}"/>
              </a:ext>
            </a:extLst>
          </p:cNvPr>
          <p:cNvGrpSpPr/>
          <p:nvPr/>
        </p:nvGrpSpPr>
        <p:grpSpPr>
          <a:xfrm>
            <a:off x="4511824" y="4489517"/>
            <a:ext cx="288032" cy="504055"/>
            <a:chOff x="2653444" y="2924946"/>
            <a:chExt cx="432048" cy="86409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9C43326-08D8-11D6-9289-358D121B62B5}"/>
                </a:ext>
              </a:extLst>
            </p:cNvPr>
            <p:cNvSpPr/>
            <p:nvPr/>
          </p:nvSpPr>
          <p:spPr>
            <a:xfrm>
              <a:off x="2653444" y="292494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FE848023-0229-CE0F-76B2-CC0D8400EC9B}"/>
                </a:ext>
              </a:extLst>
            </p:cNvPr>
            <p:cNvSpPr/>
            <p:nvPr/>
          </p:nvSpPr>
          <p:spPr>
            <a:xfrm>
              <a:off x="2653444" y="3356994"/>
              <a:ext cx="432048" cy="432047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21953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Deep Dive into the Person or Persons.</a:t>
            </a:r>
          </a:p>
          <a:p>
            <a:r>
              <a:rPr lang="en-AU" dirty="0"/>
              <a:t>Have equity (cash or secured loans) to fund the setup and startup of the C.T. and Flipper Trusts.</a:t>
            </a:r>
          </a:p>
          <a:p>
            <a:r>
              <a:rPr lang="en-AU" dirty="0"/>
              <a:t>Can Receive distributions as a beneficiary to the C.T. and the F.T.</a:t>
            </a:r>
          </a:p>
          <a:p>
            <a:r>
              <a:rPr lang="en-AU" dirty="0"/>
              <a:t>Can be a contractor to the C.T.</a:t>
            </a:r>
          </a:p>
          <a:p>
            <a:r>
              <a:rPr lang="en-AU" dirty="0"/>
              <a:t>Can be on the C.T. Payroll.</a:t>
            </a:r>
          </a:p>
          <a:p>
            <a:r>
              <a:rPr lang="en-AU" dirty="0"/>
              <a:t>Can be a contractor to the F.T. ( Not recommended)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6FCD07F-8CD0-195F-AD61-CE3AE93DB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840416" y="653980"/>
            <a:ext cx="1587752" cy="162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Deep Dive into the Flipper Trust</a:t>
            </a:r>
          </a:p>
          <a:p>
            <a:r>
              <a:rPr lang="en-AU" sz="2400" dirty="0"/>
              <a:t>Receives funding by way of gift or loan from persons.</a:t>
            </a:r>
          </a:p>
          <a:p>
            <a:r>
              <a:rPr lang="en-AU" sz="2400" dirty="0"/>
              <a:t>Is the owning entity for the property asset.</a:t>
            </a:r>
          </a:p>
          <a:p>
            <a:r>
              <a:rPr lang="en-AU" sz="2400" dirty="0"/>
              <a:t>Engages a mixture of Trades and C.T. to undertake specified activities.</a:t>
            </a:r>
          </a:p>
          <a:p>
            <a:r>
              <a:rPr lang="en-AU" sz="2400" dirty="0"/>
              <a:t>Pays invoices it receives from persons or C.T.</a:t>
            </a:r>
          </a:p>
          <a:p>
            <a:r>
              <a:rPr lang="en-AU" sz="2400" dirty="0"/>
              <a:t>Keeps records of all of its expenses.</a:t>
            </a:r>
          </a:p>
          <a:p>
            <a:r>
              <a:rPr lang="en-AU" sz="2400" dirty="0"/>
              <a:t>After selling the property it produces a smaller CHUNK of money.</a:t>
            </a:r>
          </a:p>
          <a:p>
            <a:r>
              <a:rPr lang="en-AU" sz="2400" dirty="0"/>
              <a:t>Can distribute that chunk to associated entities or beneficiaries</a:t>
            </a:r>
            <a:endParaRPr lang="en-US" sz="24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FC52B2B-C92B-020F-7F6C-174561A79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057084" y="764704"/>
            <a:ext cx="1587752" cy="162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4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6600" dirty="0">
                <a:solidFill>
                  <a:srgbClr val="FF0000"/>
                </a:solidFill>
              </a:rPr>
              <a:t>				NOTE!</a:t>
            </a:r>
            <a:br>
              <a:rPr lang="en-AU" sz="2800" dirty="0">
                <a:solidFill>
                  <a:srgbClr val="FF0000"/>
                </a:solidFill>
              </a:rPr>
            </a:br>
            <a:br>
              <a:rPr lang="en-AU" sz="2800" dirty="0">
                <a:solidFill>
                  <a:srgbClr val="FF0000"/>
                </a:solidFill>
              </a:rPr>
            </a:br>
            <a:r>
              <a:rPr lang="en-AU" sz="2800" dirty="0">
                <a:solidFill>
                  <a:schemeClr val="tx1"/>
                </a:solidFill>
              </a:rPr>
              <a:t>THIS WEBINAR PRESENTATION IS BEING RECORDED AND WILL BECOME AVAILABLE ON THE MEMBER WEBSITE UNDER THE WEBINAR INDEX.</a:t>
            </a:r>
            <a:br>
              <a:rPr lang="en-AU" sz="2800" dirty="0">
                <a:solidFill>
                  <a:schemeClr val="tx1"/>
                </a:solidFill>
              </a:rPr>
            </a:br>
            <a:br>
              <a:rPr lang="en-AU" sz="2800" dirty="0">
                <a:solidFill>
                  <a:srgbClr val="FF0000"/>
                </a:solidFill>
              </a:rPr>
            </a:br>
            <a:r>
              <a:rPr lang="en-AU" sz="2800" dirty="0">
                <a:solidFill>
                  <a:srgbClr val="FF0000"/>
                </a:solidFill>
              </a:rPr>
              <a:t>PLEASE ALLOW TIME FOR THIS MANUAL UPLOAD TO BE COMPLETED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526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/>
              <a:t>Deep Dive into the CT Operation:</a:t>
            </a:r>
          </a:p>
          <a:p>
            <a:r>
              <a:rPr lang="en-AU" dirty="0"/>
              <a:t>Invoices the owning entity for the services and materials it provides.</a:t>
            </a:r>
          </a:p>
          <a:p>
            <a:r>
              <a:rPr lang="en-AU" dirty="0"/>
              <a:t>Opportunity to ‘Mark up’ materials and labour charges</a:t>
            </a:r>
          </a:p>
          <a:p>
            <a:r>
              <a:rPr lang="en-AU" dirty="0"/>
              <a:t>Claims GST input tax credits on its purchases.</a:t>
            </a:r>
          </a:p>
          <a:p>
            <a:r>
              <a:rPr lang="en-AU" dirty="0"/>
              <a:t>Charges GST output tax on the items and labour it invoices.</a:t>
            </a:r>
          </a:p>
          <a:p>
            <a:r>
              <a:rPr lang="en-AU" dirty="0"/>
              <a:t>Additional GST is paid by the owning entity. - Don’t Worry!</a:t>
            </a:r>
          </a:p>
          <a:p>
            <a:r>
              <a:rPr lang="en-AU" dirty="0"/>
              <a:t>Needs working equity in its bank account to function initially.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CBEEC3F-B2BA-9FF2-996F-3E6F229CE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912424" y="476672"/>
            <a:ext cx="1587752" cy="162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400" dirty="0"/>
              <a:t>Questions ?</a:t>
            </a:r>
          </a:p>
        </p:txBody>
      </p:sp>
    </p:spTree>
    <p:extLst>
      <p:ext uri="{BB962C8B-B14F-4D97-AF65-F5344CB8AC3E}">
        <p14:creationId xmlns:p14="http://schemas.microsoft.com/office/powerpoint/2010/main" val="1936820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BA50826-8E2B-95CF-F130-7389C507B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122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D9A4C-364C-DC26-770F-730BBA52D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65AD0-C0BB-F71E-F37C-FAB1C5A38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62C9F-E298-C5F5-A3AC-04020F91F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184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But first some helpful information</a:t>
            </a:r>
          </a:p>
        </p:txBody>
      </p:sp>
    </p:spTree>
    <p:extLst>
      <p:ext uri="{BB962C8B-B14F-4D97-AF65-F5344CB8AC3E}">
        <p14:creationId xmlns:p14="http://schemas.microsoft.com/office/powerpoint/2010/main" val="199332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</a:rPr>
              <a:t>How to contact us.</a:t>
            </a:r>
          </a:p>
          <a:p>
            <a:r>
              <a:rPr lang="en-US" sz="2800" dirty="0">
                <a:solidFill>
                  <a:schemeClr val="tx1"/>
                </a:solidFill>
              </a:rPr>
              <a:t>Our email address: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coaching@knowledgesource.com.au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Our Phone Number 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0448 277 999</a:t>
            </a:r>
          </a:p>
          <a:p>
            <a:r>
              <a:rPr lang="en-A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operate Mon to Fri 0900 to 1700 EDST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47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</a:rPr>
              <a:t>Where to find and download our intro guide.</a:t>
            </a:r>
            <a:br>
              <a:rPr lang="en-US" sz="2800" dirty="0">
                <a:solidFill>
                  <a:schemeClr val="tx1"/>
                </a:solidFill>
              </a:rPr>
            </a:br>
            <a:endParaRPr lang="en-A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https://ultimate.iloverealestate.tv/wp-   content/uploads/2023/09/Introduction.pdf</a:t>
            </a:r>
            <a:endParaRPr lang="en-A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Tip - </a:t>
            </a:r>
            <a:r>
              <a:rPr lang="en-A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it with your investing journal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890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6CCD685-6766-9082-ACDD-58E0EBA1B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438" y="1825625"/>
            <a:ext cx="10515600" cy="4351338"/>
          </a:xfrm>
        </p:spPr>
        <p:txBody>
          <a:bodyPr/>
          <a:lstStyle/>
          <a:p>
            <a:pPr>
              <a:defRPr/>
            </a:pPr>
            <a:endParaRPr lang="en-US" sz="1000" dirty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r>
              <a:rPr lang="en-US" dirty="0">
                <a:solidFill>
                  <a:schemeClr val="tx1"/>
                </a:solidFill>
              </a:rPr>
              <a:t>How to locate Webinars</a:t>
            </a:r>
          </a:p>
          <a:p>
            <a:pPr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CA69A5-9154-D948-12FB-46637BBC2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780928"/>
            <a:ext cx="7429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08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9381C4-1B64-3514-857F-FF3894D85DD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341438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How to view Webinars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4CE645-393B-DA8E-2CB2-809343742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1776643"/>
            <a:ext cx="4339952" cy="477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52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392B3-112C-4DFC-A3B6-30F5CC48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Consultancy Trusts Setup and Use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7CC2-EAA7-7EE9-F45D-21884E5FD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Locate our </a:t>
            </a:r>
            <a:r>
              <a:rPr lang="en-US" dirty="0"/>
              <a:t>s</a:t>
            </a:r>
            <a:r>
              <a:rPr lang="en-US" dirty="0">
                <a:solidFill>
                  <a:schemeClr val="tx1"/>
                </a:solidFill>
              </a:rPr>
              <a:t>upport details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215A37-3751-05D6-59DB-29F334D8C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70251"/>
            <a:ext cx="4206723" cy="1712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458971-DE90-1173-3BB9-F931BDE82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437" y="2270251"/>
            <a:ext cx="4059397" cy="25277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720006-37D7-1E57-2AA1-2D2B03624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519" y="4077072"/>
            <a:ext cx="4064918" cy="24603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6C713D-5595-FC4D-31CE-ECAE29AD16D0}"/>
              </a:ext>
            </a:extLst>
          </p:cNvPr>
          <p:cNvSpPr txBox="1"/>
          <p:nvPr/>
        </p:nvSpPr>
        <p:spPr>
          <a:xfrm>
            <a:off x="1919535" y="4268808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/>
              <a:t>3</a:t>
            </a:r>
            <a:r>
              <a:rPr lang="en-AU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0C0C79-6847-20DC-0AD0-C4651208E511}"/>
              </a:ext>
            </a:extLst>
          </p:cNvPr>
          <p:cNvSpPr txBox="1"/>
          <p:nvPr/>
        </p:nvSpPr>
        <p:spPr>
          <a:xfrm>
            <a:off x="679502" y="2260843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/>
              <a:t>1</a:t>
            </a:r>
            <a:r>
              <a:rPr lang="en-AU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32AC53-B3F9-9196-0299-2A2CF7504AB6}"/>
              </a:ext>
            </a:extLst>
          </p:cNvPr>
          <p:cNvSpPr txBox="1"/>
          <p:nvPr/>
        </p:nvSpPr>
        <p:spPr>
          <a:xfrm>
            <a:off x="6425006" y="2307458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/>
              <a:t>2</a:t>
            </a:r>
            <a:r>
              <a:rPr lang="en-A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0572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16568</TotalTime>
  <Words>1644</Words>
  <Application>Microsoft Office PowerPoint</Application>
  <PresentationFormat>Widescreen</PresentationFormat>
  <Paragraphs>205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 Light</vt:lpstr>
      <vt:lpstr>Arial Black</vt:lpstr>
      <vt:lpstr>Calibri</vt:lpstr>
      <vt:lpstr>Office Theme</vt:lpstr>
      <vt:lpstr>PowerPoint Presentation</vt:lpstr>
      <vt:lpstr>PowerPoint Presentation</vt:lpstr>
      <vt:lpstr>Consultancy Trusts Setup and Use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Consultancy Trusts Setup and Use </vt:lpstr>
      <vt:lpstr>PowerPoint Presentation</vt:lpstr>
      <vt:lpstr>Consultancy Trusts Setup and Use </vt:lpstr>
    </vt:vector>
  </TitlesOfParts>
  <Company>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Victoria Franks</cp:lastModifiedBy>
  <cp:revision>463</cp:revision>
  <dcterms:created xsi:type="dcterms:W3CDTF">2010-11-11T14:09:19Z</dcterms:created>
  <dcterms:modified xsi:type="dcterms:W3CDTF">2024-02-06T22:21:35Z</dcterms:modified>
</cp:coreProperties>
</file>