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4" r:id="rId1"/>
  </p:sldMasterIdLst>
  <p:notesMasterIdLst>
    <p:notesMasterId r:id="rId27"/>
  </p:notesMasterIdLst>
  <p:handoutMasterIdLst>
    <p:handoutMasterId r:id="rId28"/>
  </p:handoutMasterIdLst>
  <p:sldIdLst>
    <p:sldId id="384" r:id="rId2"/>
    <p:sldId id="398" r:id="rId3"/>
    <p:sldId id="399" r:id="rId4"/>
    <p:sldId id="407" r:id="rId5"/>
    <p:sldId id="411" r:id="rId6"/>
    <p:sldId id="415" r:id="rId7"/>
    <p:sldId id="417" r:id="rId8"/>
    <p:sldId id="419" r:id="rId9"/>
    <p:sldId id="420" r:id="rId10"/>
    <p:sldId id="423" r:id="rId11"/>
    <p:sldId id="435" r:id="rId12"/>
    <p:sldId id="436" r:id="rId13"/>
    <p:sldId id="437" r:id="rId14"/>
    <p:sldId id="438" r:id="rId15"/>
    <p:sldId id="439" r:id="rId16"/>
    <p:sldId id="440" r:id="rId17"/>
    <p:sldId id="441" r:id="rId18"/>
    <p:sldId id="442" r:id="rId19"/>
    <p:sldId id="444" r:id="rId20"/>
    <p:sldId id="448" r:id="rId21"/>
    <p:sldId id="450" r:id="rId22"/>
    <p:sldId id="452" r:id="rId23"/>
    <p:sldId id="456" r:id="rId24"/>
    <p:sldId id="459" r:id="rId25"/>
    <p:sldId id="461" r:id="rId26"/>
  </p:sldIdLst>
  <p:sldSz cx="12192000" cy="6858000"/>
  <p:notesSz cx="7099300" cy="10223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6095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21917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4383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000"/>
    <a:srgbClr val="5F5F5F"/>
    <a:srgbClr val="C1059D"/>
    <a:srgbClr val="80A33D"/>
    <a:srgbClr val="C2F35F"/>
    <a:srgbClr val="CCFF66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9" autoAdjust="0"/>
    <p:restoredTop sz="96422" autoAdjust="0"/>
  </p:normalViewPr>
  <p:slideViewPr>
    <p:cSldViewPr>
      <p:cViewPr varScale="1">
        <p:scale>
          <a:sx n="82" d="100"/>
          <a:sy n="82" d="100"/>
        </p:scale>
        <p:origin x="946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10551"/>
            <a:ext cx="3076363" cy="511175"/>
          </a:xfrm>
          <a:prstGeom prst="rect">
            <a:avLst/>
          </a:prstGeom>
        </p:spPr>
        <p:txBody>
          <a:bodyPr vert="horz" wrap="square" lIns="98984" tIns="49492" rIns="98984" bIns="49492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1B1033C-86A6-064B-82A0-99A3135C67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59416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6763"/>
            <a:ext cx="6813550" cy="3833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56163"/>
            <a:ext cx="5679440" cy="4600575"/>
          </a:xfrm>
          <a:prstGeom prst="rect">
            <a:avLst/>
          </a:prstGeom>
        </p:spPr>
        <p:txBody>
          <a:bodyPr vert="horz" lIns="98984" tIns="49492" rIns="98984" bIns="4949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10551"/>
            <a:ext cx="3076363" cy="511175"/>
          </a:xfrm>
          <a:prstGeom prst="rect">
            <a:avLst/>
          </a:prstGeom>
        </p:spPr>
        <p:txBody>
          <a:bodyPr vert="horz" wrap="square" lIns="98984" tIns="49492" rIns="98984" bIns="49492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8D5FBDF-9DE8-A84D-87C9-EC927B724D2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750047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18D903-4332-0F42-9B7F-72778725ACB7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1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823CA-2359-BA4A-A843-AC8551C50740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3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6763"/>
            <a:ext cx="6813550" cy="3833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1pPr>
            <a:lvl2pPr marL="804243" indent="-3093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2pPr>
            <a:lvl3pPr marL="1237298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3pPr>
            <a:lvl4pPr marL="1732217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4pPr>
            <a:lvl5pPr marL="2227136" indent="-24746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722055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6pPr>
            <a:lvl7pPr marL="3216974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7pPr>
            <a:lvl8pPr marL="3711893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8pPr>
            <a:lvl9pPr marL="4206812" indent="-24746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BD551B-2E8E-5F42-A98E-6BC411D84DC2}" type="slidenum">
              <a:rPr lang="en-US" altLang="en-US">
                <a:latin typeface="Arial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3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D3BA11-CB53-4940-A4B3-687D2262FFF5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8FABD-392E-FB43-BD0D-FEF893E069F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236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25984-DC83-8A4D-B682-8AD0AFE1B9E7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008B0-B8D4-4344-A135-393F967D663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40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B24292-5DBE-C64C-AECF-934DD025F0FE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340DD-FDBF-4E42-BCA9-A6414334435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88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2D75B7-9809-B148-AB70-81F1CC3C78EE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4E85-AFD4-7442-8F73-EDAA83EA178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657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C71B09-5F89-074B-91F1-F22AFFC6ABAF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BDE2-4FCC-DD46-B3CD-7192104D63E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50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4D99EA-167E-F94B-A575-F1DC8537344D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A139-E081-7847-AC51-6AFB30CFE5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2918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7BDF9-4D80-1A4D-9516-CB8AA7EC3E90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AD790-D2B8-2B49-B63B-DE83039D935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82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06FE1D-456D-BA45-8616-EBC4D0C8AB6F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92CB1-19A7-DE44-9DEB-C93F1AC08AC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9027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889CED-F81D-D340-B015-11B4332F96D6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B41-CFD3-D745-8ABC-F8D114847B3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657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24C21E-EFE8-F240-9070-5AEA701B5038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9BF62-690B-124C-8463-F974B10BB56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704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B8055B-0291-5F49-BB59-556D54EC1613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465D-C50F-3C44-8666-DBD8CF5821C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031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ADF11B1-6DAC-AB45-A470-056ADA79AD79}" type="datetimeFigureOut">
              <a:rPr lang="en-US" smtClean="0"/>
              <a:pPr>
                <a:defRPr/>
              </a:pPr>
              <a:t>19-Jan-19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8425-D8D7-F64D-90CF-810E90244AD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114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AutoShape 21" descr="data:image/jpeg;base64,/9j/4AAQSkZJRgABAQAAAQABAAD/2wCEAAkGBxITEhUSExQWFhUXGRgaGRcYFyAaGBoYHRseGhcXFxcYHiggGBolHRwWITEkJSkrLi4uGCAzODMsNygtLisBCgoKDg0OGxAQGzQkHyYsNDcsLzQ0NCwsLC8sLCwsLCwsLCwsLCwsLCwsLCwsLCwsLCwsLCwsLCwsLCwsLCwsLP/AABEIAMkA+wMBIgACEQEDEQH/xAAbAAACAgMBAAAAAAAAAAAAAAAABgUHAQMEAv/EAEUQAAECAwUFBAYGCQQDAQEAAAECEQADIQQFEjFBBlFhcYETIpGhFCMyscHRB0JSYnLwFTNDU4KSsuHxFiRjonPC0pM0/8QAGQEBAAMBAQAAAAAAAAAAAAAAAAECAwQF/8QAJxEAAgIBBAIDAAIDAQAAAAAAAAECESEDEjFRE0EiMmEEgVJxsTP/2gAMAwEAAhEDEQA/ALwaAGMxgiAMwRh4HgDMEYeB4AzBGHgeAMwRh4HgDMEEYeAMwRh4y8AEEEYeAMwQQQAQQQQAQQQQAQQRh4AzBBBABBBGHgDMEYeCAB4MMZggAggggDxOUySdwJ8IqRG01sUG9IVloEjwID+cWpeimkzTuQv+kxTYsqkliQMq5dKxWTOjRSadncdpbYQ3bLpr11pB/qe2D9upqZkPT+GkcBVoTyLvnpxjWpJ+yT1HlFcmjjElxtPaiKT5hbc3y+NIBtLbD+3V/wBfc0Q+EtVJPX5xg2sDJBH54RGfRaoLlE0vaq1pSr1yiCyXKQCHo6SAC9Y4Rf8AagP/AOid0UY4pcxMwpSXS6tz5b+sdqrLLyClFs+7/eIe5BqD4Mf6ntdB28z+YnXP/Lxul7RWv9/M/m+X9o0y7Ik1DjccI+ceTIAIBrTfl0MVtkbUd/8AqK1DOev+ZvhAraq059svxAHuiLSh6YacCP7RlctIzTTiYWyHX4SqdqLUR+uV4hz84kLm2htC1mWqasggnR34FqQtSRKJNR4v4RssK09sli5IVrpTyiHZDprgfkXhMH7VWuZ+ddI8qveYP2ivzxiKQaZgdY0rmJzUSK6AH86RS32UpE9LvaYf2hHhG306aziYryiBlTUGoJ+MbZnDEdc84i5dikSky8poDmYrwHwEJl77fy5c9cu0dospwhOEDIuSSXAdzuyEd6rQDVljjQHxeIObdkudNmd00ZnZ/ZFYW3yX04rcT2z20lnthKZZUlYD4FBiRvDEgjrEreC1SpS5gJBSHd+Idm4Qk7OXemTb5YGqV/0Fx5Q4bSzP9rOA+z8YYTwayI+y31MVQTlnmovwFNY6Jl6T3Ce0Xl9o+ZJhYumQZYY5kU57y3KOybZVkYDMS2rA9RWNsshRiTn6XWA6p60gZkzWfxjP6SmkBSLStT/ZU4bTio8oW592ICQosMmBGX3leUFrQcKZbApYAKSXD6MR0rFhtQzXTf6jPloM2Yp5iRXIuQC9fz5xYkUxs7OxTpKlvjRNQnFRylwQ/DOusXPFoHPrqmggggi5gEEEEAR20S2ss4/8ah4hoqWTZQVEBLq0bzL7otHbBZFjmsHJAAG8lQEJthsglpzdR9o8dw4Rz609p2fxvr/ZzyLoS3fPQfPWIy239d1nJSudLBGYcrUOiXIMK23G0k6fNVY7KSEJJTMWnNShmgEZJGR38s+G5dhHbHmat8IzUG8yZpe50hzsl+3dOLS5styW7xKC+5ltG+8bjITjlusCuHXo2e9oSLdsuEEtvws2fD3Q3bJXBarKQFz3lkfqWKgk/cWTTkA0S3szGRDhfKOSQvEpGAnES1dSxfgW0hsslyhNVEh6lKfiflEXIs6Jd4oyGOWtYG5QYKA6F/GGcEkxXV1W6orHT7Ie33vYLNSbMlJI0JxK/lDnyiNRt5dSjh7RPWQtvHBCPfWzcpdrnFP6vtFMHoC/eHLE8dk7ZuWE0SMtwziVCL5Zl5Z+kWNZ5Nmnpxy8CknJUs69KPziFvq7ZkkdojvoGdKp3ONRxEK+xyZtntaBLCihZwzECoY5K4FJYvueLW7IKBSaguDxBoYq24Pk0hJTWUV6qYkgkAbzyGvDpGzZ+YZk4kBgEKcsQwdLDjpEeruKYGjtXdEzskkJtOD7qz0dLfCNpP42ZO91DJLu8kArJG4PXrujxbLfYpDCdOlIV9lcwP4O8ats1TvRVCSohailJUnMJJYlJ0JoH0eK3sWxDqK5jnU8d5c++MVnll3jhFk3ff8AYZqsMq0Sio/VEwP0BNY67ZJXQguBVqA72rQxV9r2VQR7AbTfHq7r3tlgUAVKmyBnKWXUkf8AGo1HI05RO3plPIuJIsyYVGUVEYThJYiuT13QsXda1CdNTXJPuz5wyS7cidZzNQXQpCmPQ0O4g0bfCWm0KFpIGqU16HfyisW3aNo4kqJ+61f7uSTn3x/0Vn4RO7WLCbLOUdEHxpCzdhafI4qU/VCocZ1iTNSUzBiQcwTnwhFmk1TF247sVMSmct0BQoPrFLULfVp/iOtd4XfK7ip8kKfJU1LvxrQwhbV3nabZNXJkq7OzJJQkJLdphoVFsxuGTNHCNhsCHVU5muUa037KpItxdhkzUUYpVkpJd+tQYUL8uuZZCFJJVLNOI+6RlXfwiH2ImzrHakSnUZM44cJNAr6qk7i9KZg8BFl3pIEyWpBGYLcC1DFbcSapibdykAypiCGVMQ43KBDgcIuiKSuqWxTUUUCRTN9PnF2x0absw/keggggjQ5gggggCF2rmNJb7Sk+XefyhLvS19lImzB9RClCmoBbzhu2xHq0fi+BhLvuSV2acnMmWr3ZRxa2dSjt0f8AzEnZW6GCSrNRd9XzJP51hyBCas50300eFyXLVhllAOHDvo+XxjTaLKU4V6guOBfKOtR3cmHkaO28rehCkzFJKgFBWHVgXieRtJYyjtPSZWHisA8iDUHnCneMjEKKpu3b/CISTsimesDCCouaumgqXIjLU0YvNm/mcsGNpb+Va7WmbZVEdgGlzAGxLd1FjXCzJ5Pvhhu+0X3bE4QZMhGSpuE4jvwsS54gAcRHZcWzyJc2XZiEUQZisH2XapZ6kNDutSEIOSUISTwSkDyoIynJKkkUjFttti5cuyUmQgJWpU0ipUe6HzJYVz4xrvPa67LNQqlqUPqy0hZ6nIHmYr/aS+7Vb1lKVKRZie6hNHGhmb1HcabhrG+6tk0JDlLq41idnuTKqf8Agiak/SaqbMTLs9mZJUAVKOQfPCkN5xZ0tLFuMVfd9zAz5KEv7YcaBIOJXKgMWh2lYz1ErVFtGbldlTy1lShucR1WG8xItaJiiyQMMw7kryPQ4TyBguSyGapKEs5D1LZB84mbfs6sqEshJK0kCoqRU8qRo5KqMY21uQ4YQoZOD1BHxEaTY0mtRFaTZtvu71cueFAezKWMaRrR6pTyIEddj+kG2gessaVjehZTTexB98ZbOjbyJ8j0u60nI+IiJvfZrGCUsTXM/wBojZf0jgMJlknJrmkpV7yIk7Bt1YZisPamWTQCYhSK/jIw+cGpEva1QjTVXrZSbOAlElayxKQfa9tlBwNTE/Z7KFT1K+zLTlzOvhD2qQlaWUkKSdDUGFA2YyLVND90JDPkAchxMWUryTpwqSRusUn/AHEgmjry/hU0NV4zCmVMKaEIWx3d0sYXrErFOkHQr3fdVDNe8sdjNP3F/wBJiseDabzkrbZSSBMSVACtN1Mx0ETabFPK1LUXl97Ch+NCoa5b4xsxYsaiRkCSatpzqB5tElar1CmGApUQa0ZxoNQW3iOhPBT2QJs5M6SohiibL8CoB6Z9Ie1qJhSn/szqFy25Y0uOUOBEYyyWbQgWNDLL6O3TKLsBilpIPaTHFQVV67tIuWzF0JO9I90baL5Rz/yOEzbBBBHQcwQQQQAl/SbeHYy7Os+z23e/DgUD4O/SI1JDOliCBXQg5F9Xjp+liXilyU8VnwCR8Yru5NpF2QCXNSVytCKrRyH1k8NNI5deG52uTu0foicRZzJ9WagElLhxgOXhl0fWOa2uqoA5ZV4b4mJN7WO0pwpmoU+hOFQ6FiDHr9Gyk1SokbiQRFYa6j9lkS03LgXbNJxAqLcd3KJq55OBCp0zuBqPRkCpUp8nZ+QEc9tvaw2ZzMmywc8L4i/BCXJMKd8bQTbw9RISuXZz7aiGXMAOQA9lGvHyi0pvU4wisYqH6yU2Jvr0q8rRNySqW0of8ctTP1Kn6w7X/ZDNs06Uk95aFAc93XLrFbWexqsk2XMl+2hLgaEEsUltCA3WHu6do7NaPYUEzB7UtZCVDk/tDiPKKSjm0L5ixEulHZrqN4Y79xGnKGSRLUsshyT9Ubt/KGS1WSQs41olk07xYcnMRl57WWGyghU1D/u5TKUd1E0HUiJ3XwVUXFU2SV03YmSCssZhFT9kbgfeY7cVFcj7oqa3beWufaJa5SDLlIU+F3Kx988RRtH1zizLrvKVaECZKUCDmknvJORSoaGKTi1lk6cotbYiXsET6WgaCUo+SU/GG+8J/wDvrKl85doV4dmP/YxhMix2UqnerlEiqlLyFKJxGgpkNwhMs22UmbeYmqWEWaVKXLQtfdxKUUlSq5PhDcofbKKwj447X2WBe90Jnd5hjZn3p0HviAst3BBwrA4RH359JKZc2ULMlE6U/rFg5/cQd4oX4gb4nrFtVYbU3fShf2JhwTByfPmCREU0rJw3SNNrulBTkAYWbfs+lZKcOTVNB/iHwWOWp2WSPxAj3R4nzLJJTimLlgAZrUA3FjEKXQcLPOyElaLHLQslwCz54XOHo2XBoi7fNEy1TQCDgCUK5s58HA6RwXvt+F+qsKe1WadqQRLRxANVnwHHSIrZi9pdjnTU2kLU6EEHDiJUSpUxan1JPlF6bLQe0cbvs47aUkO6FORwwljycgQy2uVilrSPrJUPEECFRO3dj/5Bw7Ns+AMbRt3YyM5n/wCZiyi+iXKzxcaMCwk0ISxBoa6scvnEgq7Ricd4aPpvbjHANurB9pb8ZZiARtSpJkrmK9ViGIsXwtTxLQUWTd8ExbJRxpSMyUtSpZQJNNAIaArOIBG2FiOSz/IflHsbVWQZLPHumIafRJFKmBE2YlVFKJIcaE05xbN3l5Us/cT7hFeTNprGRVdOKa+GcPdwTQqzylDIpDUamlDwaNdHlmOvwiQgggjoOYIIIIARvpRu9cxElSVlISpSVUcHEAQ7/h84rtOzCalU5XgIuvaGwdtIXLAc0KdKguK+XWEyVd4IY0/PGMdWUk8HXoKDjnkrG3XFLS7kqd64fkIgLZctnFACDofyIsxbzRRI6Ev4mI61bOhWaq8K+bt7ootWuS01FleyLtloqkZaqSD746v07PSwQoMNyW90Og2USoMVnwrGheySMeBJcgAkqyALbostVMptiuBTTfVpUrvKDNUlGgPvcxptkpSj3+9kQW3h6eMOszZRIlrUSxAPs1BDh8ywz3xtm7PKTLxqCcISk7izUNTnlEOYUY+ytV2NOWExvkygj2ZaX4pf3w/WbZ+SvszX1iSriO645x0WjZuUgy0kKIWogkkOKJYsBxi2SfGnyJQt0/AXCAAHbDVnAdhzjkm2cr9YQAWdxRRGT0PnD+NmPWrAcsgBsQ9kEMp2r9XxjWvZs9phwl8LMSwwu7u0LHiRXfoiSrEUlXMn5x3yFFRIwJwsKYBvh2n7MywpKEhSlEOajAOZ1qDrGyx3GErbCEqYUzCg+mTeJyiG3RPiVizYZq5Y7sqTvrLBPvjzeUgzh30JfgG+MOt33eJk0S8CcFXWSxLEOUg8+MdyLjlknAhwCQ6lBL8BGVSuw1FFXybgT9mmugpqY9/6dlpV7AJB1yizbx2dQmUCQQ471ci9G1PhHqZc6AlUyYkghmD5v57tIn5k1ASLLbZ0sYUBAA3I+Ucy7TPXNUoqLsHYAeXJoerHcaVE4kKAZ8+I4OddIyvZyUhdMS1rOWIAUAFWFMjEJNE3FZEgrnkgYlPlkBy0jZ2k4j9aogvk3XSH2y3CnGEqQoHMMe6WNA8aLvuGV2JVMCqKNAak0oKa+UW+QepAR+xW7v1wJ+Udszt5iQlayUhqYUDlUJh9s+zElgVBQUdMTsDUaR6l3HIBbvPvcddK+cVe8lTgJl33VMUwKlAZeyn5Vial7FIIqVeHyidFkRL9nET4+TR33NNUoqCiCzUGfWppFXu9sb16FlOxUoDVx+dYtG67N2cmXL+whKfAAREyJIUpI4/5hgjfQTyzn1p3SCCCCNzAIIIIAI1TkhlFhkfdG2Oa8lNJmHchZ/6mARVFiQMIJd6UJy6PHUJvBMaJS1OA6Ujk58TEjLSfteA+AjhaOk5wrh8ubHWNU1UoqckJUAKhTHeB7okPR1nSnGnxeMzrE9VIQegfk+6I3RXsOMuiJRbCpE4O4SzKaprlSp0jbbCTZ1sQPVdfYz/JjvWEIDKQEjJmZMebZPT2ZKUpPdZn0bdE4ZDdPIvWF0JspVkE57u6GiTm2nvyMLAhSsi5rhY05RGoQlwkkOAGS2egpEpZrAXBCEp3GhMd8opZZSGpeEeFqSmcrGQMSAHORLjdlkaR6m2hKJycSmBQ1TRwaA7suUSUmxgsFYTTIjf7ozMuqWoEHCc8w+cYbo9nR8uiItik9sk4kodDOSN5pnTMRzy7WO0ftAtYpUggAlqHcH0ibmXYku4BZqcMunxiPl3afZQEtmKBxzOZi0UnwVepteUadmworQAtOcx0g/hwknQaNxid9GSMSpc1MurkBQKX1pEZd0kyZiUqQkOFHEkV0enHPpEpLs8k17KtcwQPCKSaTorK5ZRptVox2YqUoA8CAKFnaOq0KkLl+2llAVcZ0NR749zJAYAbmIagG5sjzjg7IJcJlkauElvGK70FBs9W+9pKAWnS8QFA4z6xok2+V2klaloqgucSWxEHOtHceMcK5skkTFy0g0D4alqDMe6NtskrUQ8lZScxgNDk7AUEWTQlFjCi9JIIT2kvf7VP8xD2JZAE3EClCj3RyDq8xGq75KkZSlJ4lJfx/OUdE+eqUlpclSxmyd+VX0+UNy4RTa/ZMC1oICsdDyrzjxNtCAGxADx+EK9jvtCh2YQUqBPdzbfTSsS9lmlQBGWlCfhBquSOVaPVqtUkhzMA8a7y0SWxk1CpywlYV3HIH4gxrzMRU+TMUGA6M451jv2IkFNpWVBnlkAjIspNImLTZOdrHgIG4R6ggjYxCCCCACCCCACOG+z/ALeb+BXuMd0R20JPo01sylvGnxiJcAQbvsuLMUoXOnQ6x22+2yrPLVMWoJQnM6k6AaqJOgj3IASkJGnmdTFcbcW5VotJkgnspVG3r+sf/Xod8ealuZ0t+KFvk9W/6RbQteGzSUgaFYKlHokhKfOPcray8UVWJRG4oLNzSQx6xI7MbPpSnEoVLc/7RL2y7JbFqtnwMa1Ho5/JqtXdGu59sJE8iVOSJa1UAV3kKfcrQ8DGb6sipAUpBOBQVQ1amUd1y3HIQlMzAlUwgHEQ5D5BL5dI87YzgiyTFHTD4lQTTxjO1upHU4ylp3LkjLtsRnTQtKnCQlyzka4RxrDFPIloKlKCUJDkksABqSco0XFZuylJTrmr8Rz+XSF7b150yVZArufrZnGrIHiCfCOmct8vwmEPHH9Fy/dvrTMUUWFDJFO0UjEs8Qk0SOBBPKI2XtJe8vDMXNJH2VS04TTIhKQfCH/Z3ZtEsY1Ya6DLzz18dY6bVYUqBQUhtHDDd456RrDZ0YSlJvlnDsltWm0ns5g7OezsD3VjUoerjd74n7XJJZSPbFefDnFabR3cqQoTZQwrQoKBG8Vyiz7qtQnSZU4BgtCVNucAt0MZ6kUvlE6INtVIVNqNtkWdUpZlmYe8nCCxy1fl5x3bI7aotqjL7MypjOEqIOIDNiwqNzZb6xFba3NLM5yA8xiBuLHF54f5oWJsldlXLtEuhQqu7c3IjEOsUlGM/wDZMYNRbLpUkCpGW4+6Kztv0l9sFyJNmm4l4pYJWMSXdOLDh+OkWTd9pTMlpWk4gpKVg7wQ4Oe6K7v26kyLUZqE91Z7RLaOXU38WLyjPTS9oim+CLvu1W1CQuYlOBLEEHvHViWY9B4xO7OfST6VaEyTIUgrfCrGFAEAliMIpQ74klIlzZIWuoUKg5nk5p/iIbYu5EC2zZoHdlBk8Fqo3QYvKNPi4O1wWmmpJliypj/EfERX21f0hJsloVZk2dUwpCXOLCKh2AAOhz5wyXLtGi0TbTKT+wmBGLeGDn+YLHSIP6QLmSpaLQwcshRbUOUk8w46CMoRW6poiWV8WK0uVaShU9CEpC3URiOIYjiYNlpGy7fpHXJSiSbKSEgJK+0OIgUcJIYHPWGW4ezVIYkBqMdK5buTxA3ncaJk6XLR9dYAO4D2vCvhHRFxk6kis4UrRZS7ehEkzie4E4jyZ/H5xD/RttVNtltKTLQiUmXMIYHES6QHJLZE5CPO2Sz2aLOkDvFyHoEpoARz/pjt+jqxhE8EDNCv7uGppFdCKWaM9RllwQQR1HOEEEEAEEEEAER20CmkK6e8RIxF7SKAkl/tJ98U1Pqy0PshSlJq8V/cNiExaiQ5KiS+8knPnFhJMKlySVS5i0fZUR0ehjzoezfXVuI3SJCJaWIbKsabwQlQOEUIcR0TKhtYE7jkI1FJrIpSdrBZ09lOlLVholSGJbMAhRGW8QvX3tCu3TpElMpaJImoKgcySpk4iKACpZzUcIbLxsSCo0FTTJ33RG7Q3ZJsUhVpK1HAUNQVOMYfj4REdqlxkrF6jW30v+DpKU3whWvRf+9mGh9gV0AS+emZhjkrxAKFQQCORDiFnaKW1pzZK0gkjOndID55A9YvDPJ0z/BqlS0+rBUXLsG4ORTc8eVKT3uGrdMs41yJbiWU5JArwyjZKsjlSSXJBr1DRqngx/SE2lsQ7Iro+lHzjq2NJ9DlA594eC1D4Ro2utJloKT7vKJC5LOZdnlII7wSMX4jVQ8SYiT+NGqWEyK2wkgLkKo5x+DJiLtF3drLVL3ng7b6x17U2l7TIl/ZSpRb79E/0GNlkJwrALkVrnh0qOR8YpnBa6Nv0d2tfZKsy/bkKp/4yTh5sXHCkSe1ljC5JmAVRnvw6ni1D0MJllmrsttlTyT2a/VzK5BVA+5ixr9mLLWAoEGoIIPEHOKauJbl7KRxgr42soThZsIpRwWy3xKWOYLHdqpymxEFdanEqkob/secLFpsqzbU2Jy2P/ozlQ3d3zhj28n4ky5AAYd9Q4DuoHvP8MWl6j2T9mIWwV4mzW0YlAonshRGRUT3VHjiPmYt622PtZakKPtAdFaHxiqrdYO4Th6M3+Dyiy9k739IsyF+0sd1dWOIanmGPWLa0bqaM4/F7WLN1SyjEFJZiQ+bMWYtWkSGy1k7S1LnAUlpYYapxK1H8L+McW2yTIm9ugEBYORYYwKvzDHxiZ2fnGRYDNNJiwZh/EqiPLDFb+N9l5O2l0RV5WztbUsgghPdHIburnrDbssQm0Sk6lK38MsucJt12I4s6cd/OGTZZ/0g7uHUBo3cVlvjeNKkYSjhssqCCCNjAIIIIAIIIIAIXdu5hTZSRmFoPgX+EMULm3SmkJ4zE/0qis/qxtcsIXbHaUzEBadcxuOojgvGyAKM0ajvcCMlU0Zh0ELibzXZphKWKT7SdD8jxhos1/SFgOcBP1VZfzDu+bx5souLtHXpai1FT5Nt2Wx01NRu15RuNoJBLNGgmU74kdCP8Rmfa5IHfmJbc4J8BEqZZ6LRrssnGsLOSchvOnQZwl/STeHbLTZ0VTLOJX/k0HQE9TwiVvra4AGXZwcRpi1H4U/EtyiHsN14WXNZsSaHMnEMz8TGmnF7tzKy42x/sntgr0PYpss2i0A4PvI0HNNByaJu/ru7eWyWC0VSd+9L8fgIibwulDhcpQSQxSAag5ulWYMddkvdaWEwYvvBgeZQ9eh6RpNZtGsFJo5NntoezV2E0FJy71CDubwrDHMvSSh1uHAz4Zs8R1omWKeQV4CoaqSUqB3OQCPGMSbPZJZcYOqirwd+MLKzSka1g2iYmYpLS0nEHHtnRt6ddxoz6SNrtSZSVTZiu6Ktq+gG8xHXnf0oDMqVo1MshWvgIgF2a0WpYmTgezTVIbClP8Oe/jENNvOCywqRolmZOmCeQy5iyW3JCWQnoG6vE1ZR2anKSz16s78NRnlHQLNKlKlAEFys1I3CnSO+fLQoghTFmVuIqwIO7hCVllVUKO16CUlIY6037xDRsRefb2VCie8juLH3k5Hqlj1iMvixJUAUkEilaRA3Rb5lhnTBhK0zADhJaoJqDllFnHfClyYybUrfA9zrrQbWi0t3ky1SzXeQUnoyh/FCZelqM6dMmCoKmS32E91JPA1V/FEivbBa0qQmzlJW6QcbkEhsXs1amsarHd4ChwG8eEUjFp/Iuni0arbJ9UDQuObUrxG+OTYO8OxtS5BJwzcq5LGTcw46CGNQQpJBApk3L8+EJl6XetKhMliqCFAihoR41jaLi04MpqKWJFibR3Wi0yewVRyCk8QX9zjkTHJtBNwIlyyw4cBQdM/CIdG3alB/RjufE1eqY9YplrUmYpGEYad4FgHauZBzy1jnUJXUiU1yjosCilClAvQsIm9nSfS0K3mtXZ0nw/xEFaZZCOzQATqXanDziZuOYfS5TGmMU6EfGN1yUk3nBZcEEEdByhBBBABBBBABELtZd3byMLthUlWZGTg5cCYmSY8TJeIEHUEeMRJWqLRdNMrobHyT3iHO91f/AFGZexsgVAPPEr/6hu/RawGDZM7x6Rd69QD1jk2SOhzi84FE7OSk07o5gO/WPKtlpSgQXruJT7jDgq7lvpGDdy9w8YjZLov5UJkjY6Sj2Q3In5x5t+yScJWFElIxMpRIpVqnhDt+j17h4x5XdaiCCBXjDZIlay7F6VciCATLQ+9n8DG4XLLr6tHPDEzYbkVLQlDg4QA/LpHQLvXvT5/KJ2T6IesvTIBF3JB9lI5JjYq7UnMJPMRNpu5Y1HnGRd6t6fOJ2z6KPUiLv6Dlfu0P+ERsVdSDmE+ETvoC96fE/KM+gL+74n5Q2T6HkXYvpuOWVA4U+Ed6Lnk/u0fyiJMXep6ke+NvoZ3+UNkn6IeouyJF1Sh9RPgI9pu6X9hP8oiS9CO8eEevRDvh45dEeRdkUq7pbk4E+AjV+iJP7uX/ACiJk2M7xGPQzvEPHLoeRdkQq6ZX7tDfhEa/0NJ/doHQRN+hneIwbEd4h45dDyfpCpu2WKJQkDgKRoXdUt/1aT/CPlDALAd4g9AO8Q8cuifIuyAF0SwGMqW27CI6btuqX2qCJaE4XNAAenVolTYDvEbrLZcLklyYtCEryispquTqgjEZjpMAggggAjDwRmAMARmCCACCCCACCCCACCCCACCCCACCCCACCCCACCCCACCCCACCCCACCCCACCCCACCCCACMRmCAMAxmMERkQAQQQQAQQQQAQQQQAQQQQBw3xImrl4ZK8C3He3A0VpmASRxAiHF228qQ89ISR6zCouFEEns+7klSZYDtRcwnIAshgEALsqw2/sVpXNQZii6VBZASHC8NEOzqmIoxwoRqS3gXVbEBQlzEsoLYFZASpSppxDuHLFJpvSerLGYAWl3RaxiwTakNWavLtVrH1e6ShSRTLC1QXjNquq1qQUidUieCe0UB3sXZYcKaN3H3VYQyRgQBAGwWvGT2ndxPh7VQJHfZjgOBnlhq4sJfjiRd1qRKMvGk95wRMKDhp6sEIOHU4tWyrRhEYgBcmXZbSV+uYEqIZZd/W4PqUAxSQQKHATrWZsUiYmWEqW6go1zJTiJSCTrhYPHUYzAELe93zVzcctMogyVyz2ilBypSCHSEkFICVa1dso4J1wTcOBIQE9nLSfWEk4ZomKQ3Z4QgpxJyYO2FoaIBAC0bgmYXwSFTOylyw4YNiebiIQyu6mWA6W7mQBIjxPuG0NhC0FHZS0BCnxJwKlkpExiFYgJjkoAPdBSQGhojMAL923PMRMkKUEDs0FJUFOogg4UtgFBTUJz7oozDHmPUAEEEEAEEEEAEEEEAEEEEAf/Z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2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000">
                <a:solidFill>
                  <a:schemeClr val="tx2"/>
                </a:solidFill>
                <a:latin typeface="Century Gothic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>
                <a:solidFill>
                  <a:schemeClr val="tx2"/>
                </a:solidFill>
                <a:latin typeface="Century Gothic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-84928"/>
            <a:ext cx="6209414" cy="69429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143" y="6009381"/>
            <a:ext cx="1431642" cy="668098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6180388" y="804765"/>
            <a:ext cx="5982586" cy="3593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en-US" sz="4400" dirty="0">
                <a:latin typeface="Arial" charset="0"/>
                <a:ea typeface="Arial" charset="0"/>
                <a:cs typeface="Arial" charset="0"/>
              </a:rPr>
              <a:t>February</a:t>
            </a:r>
          </a:p>
          <a:p>
            <a:pPr fontAlgn="auto">
              <a:spcAft>
                <a:spcPts val="0"/>
              </a:spcAft>
            </a:pPr>
            <a:endParaRPr lang="en-US" altLang="en-US" sz="4400" dirty="0">
              <a:latin typeface="Arial" charset="0"/>
              <a:ea typeface="Arial" charset="0"/>
              <a:cs typeface="Arial" charset="0"/>
            </a:endParaRPr>
          </a:p>
          <a:p>
            <a:pPr fontAlgn="auto">
              <a:spcAft>
                <a:spcPts val="0"/>
              </a:spcAft>
            </a:pPr>
            <a:r>
              <a:rPr lang="en-US" altLang="en-US" sz="4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sz="6600" b="1" dirty="0">
                <a:latin typeface="Arial" charset="0"/>
                <a:ea typeface="Arial" charset="0"/>
                <a:cs typeface="Arial" charset="0"/>
              </a:rPr>
              <a:t>Mastermind </a:t>
            </a:r>
            <a:br>
              <a:rPr lang="en-US" alt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altLang="en-US" sz="6600" b="1" dirty="0">
                <a:latin typeface="Arial" charset="0"/>
                <a:ea typeface="Arial" charset="0"/>
                <a:cs typeface="Arial" charset="0"/>
              </a:rPr>
              <a:t>Event</a:t>
            </a:r>
            <a:br>
              <a:rPr lang="en-US" altLang="en-US" b="1" dirty="0">
                <a:latin typeface="Arial" charset="0"/>
                <a:ea typeface="Arial" charset="0"/>
                <a:cs typeface="Arial" charset="0"/>
              </a:rPr>
            </a:br>
            <a:endParaRPr lang="en-US" altLang="en-US" sz="4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6209413" y="5120460"/>
            <a:ext cx="5982585" cy="86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4" tIns="60957" rIns="121914" bIns="60957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defTabSz="121914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4800" b="1" dirty="0">
                <a:solidFill>
                  <a:schemeClr val="tx1"/>
                </a:solidFill>
                <a:latin typeface="Arial" charset="0"/>
              </a:rPr>
              <a:t>Renovation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6719780" y="4562481"/>
            <a:ext cx="49760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8" y="2905518"/>
            <a:ext cx="6071191" cy="298610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6" y="308864"/>
            <a:ext cx="4352904" cy="22245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5" t="21374" r="67142" b="9332"/>
          <a:stretch/>
        </p:blipFill>
        <p:spPr bwMode="auto">
          <a:xfrm>
            <a:off x="6313418" y="878327"/>
            <a:ext cx="5660571" cy="506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329888" y="45027"/>
            <a:ext cx="870660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Prioritize Suburbs to Research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44016" y="734002"/>
            <a:ext cx="6168008" cy="117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Consider Proximity to – CBD, transport, jobs, lifestyle, neighboring expensive suburbs etc. – create table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Use Google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None/>
            </a:pPr>
            <a:r>
              <a:rPr lang="en-US" altLang="en-US" sz="2400" dirty="0">
                <a:latin typeface="Century Gothic" pitchFamily="34" charset="0"/>
              </a:rPr>
              <a:t>         maps etc.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37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29888" y="45027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Prioritize suburb list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5495" y="734002"/>
            <a:ext cx="11938493" cy="117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Use Heat map / street map &amp; </a:t>
            </a:r>
            <a:r>
              <a:rPr lang="en-AU" altLang="en-US" sz="2400" dirty="0">
                <a:latin typeface="Century Gothic" pitchFamily="34" charset="0"/>
              </a:rPr>
              <a:t>summarise</a:t>
            </a:r>
            <a:r>
              <a:rPr lang="en-US" altLang="en-US" sz="2400" dirty="0">
                <a:latin typeface="Century Gothic" pitchFamily="34" charset="0"/>
              </a:rPr>
              <a:t> in table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Note suburb characteristics &amp; prioritize suburbs e.g. 1- 6 to ID target suburbs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113215"/>
              </p:ext>
            </p:extLst>
          </p:nvPr>
        </p:nvGraphicFramePr>
        <p:xfrm>
          <a:off x="37391" y="1772816"/>
          <a:ext cx="11622869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9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4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9466">
                <a:tc>
                  <a:txBody>
                    <a:bodyPr/>
                    <a:lstStyle/>
                    <a:p>
                      <a:r>
                        <a:rPr lang="en-US" dirty="0"/>
                        <a:t>Suburb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Median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Black</a:t>
                      </a:r>
                      <a:r>
                        <a:rPr lang="en-US" baseline="0" dirty="0"/>
                        <a:t> Hill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$315k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Close to CBD, boarders</a:t>
                      </a:r>
                      <a:r>
                        <a:rPr lang="en-US" baseline="0" dirty="0"/>
                        <a:t> expensive suburb, train station, good road access, price growth …………………,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Ballarat 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$285k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r>
                        <a:rPr lang="en-US" dirty="0"/>
                        <a:t>Ballarat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$295k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r>
                        <a:rPr lang="en-US" dirty="0"/>
                        <a:t>Golden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$295k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r>
                        <a:rPr lang="en-US" dirty="0"/>
                        <a:t>Delacombe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$290k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Alfredton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$320k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5-Point Star 1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73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45027"/>
            <a:ext cx="1167076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- Calculate % Variance (Manual Method)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35496" y="897561"/>
            <a:ext cx="9108504" cy="58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Calculate % variance in table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513643"/>
              </p:ext>
            </p:extLst>
          </p:nvPr>
        </p:nvGraphicFramePr>
        <p:xfrm>
          <a:off x="2850168" y="1882374"/>
          <a:ext cx="6520961" cy="2914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8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0101">
                <a:tc>
                  <a:txBody>
                    <a:bodyPr/>
                    <a:lstStyle/>
                    <a:p>
                      <a:r>
                        <a:rPr lang="en-US" dirty="0"/>
                        <a:t>Suburb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Variance % </a:t>
                      </a:r>
                    </a:p>
                    <a:p>
                      <a:r>
                        <a:rPr lang="en-US" dirty="0"/>
                        <a:t>(low to mid)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15">
                <a:tc>
                  <a:txBody>
                    <a:bodyPr/>
                    <a:lstStyle/>
                    <a:p>
                      <a:r>
                        <a:rPr lang="en-US" dirty="0"/>
                        <a:t>Black 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$220k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$830k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15">
                <a:tc>
                  <a:txBody>
                    <a:bodyPr/>
                    <a:lstStyle/>
                    <a:p>
                      <a:r>
                        <a:rPr lang="en-US" dirty="0"/>
                        <a:t>Delacombe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$295k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$431k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15">
                <a:tc>
                  <a:txBody>
                    <a:bodyPr/>
                    <a:lstStyle/>
                    <a:p>
                      <a:r>
                        <a:rPr lang="en-US" dirty="0"/>
                        <a:t>Ballarat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$241k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$317k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$437k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15">
                <a:tc>
                  <a:txBody>
                    <a:bodyPr/>
                    <a:lstStyle/>
                    <a:p>
                      <a:r>
                        <a:rPr lang="en-US" dirty="0"/>
                        <a:t>Golden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$228k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$267k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$302k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15">
                <a:tc>
                  <a:txBody>
                    <a:bodyPr/>
                    <a:lstStyle/>
                    <a:p>
                      <a:r>
                        <a:rPr lang="en-US" dirty="0"/>
                        <a:t>Ballarat 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$246k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$358k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$519k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8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Alfredton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$333k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$437k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$575k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59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45027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Calculate Rule of Thumb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35496" y="1124744"/>
            <a:ext cx="6984776" cy="58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Black Hill - Purchase @ low = $220k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490811"/>
              </p:ext>
            </p:extLst>
          </p:nvPr>
        </p:nvGraphicFramePr>
        <p:xfrm>
          <a:off x="3503712" y="2348880"/>
          <a:ext cx="5651500" cy="3337480"/>
        </p:xfrm>
        <a:graphic>
          <a:graphicData uri="http://schemas.openxmlformats.org/drawingml/2006/table">
            <a:tbl>
              <a:tblPr/>
              <a:tblGrid>
                <a:gridCol w="237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</a:rPr>
                        <a:t>Rule of Thumb%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</a:rPr>
                        <a:t>Low = $220k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Cosmetic Reno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10%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Purchase Costs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6%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Hold Costs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2%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Sales Costs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Profit Margin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15%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Total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36%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Sale Price Target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</a:rPr>
                        <a:t>136%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4" descr="image18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8" t="9944" r="16859" b="10003"/>
          <a:stretch/>
        </p:blipFill>
        <p:spPr>
          <a:xfrm>
            <a:off x="9389802" y="3717032"/>
            <a:ext cx="2262369" cy="1584176"/>
          </a:xfrm>
          <a:prstGeom prst="rect">
            <a:avLst/>
          </a:prstGeom>
        </p:spPr>
      </p:pic>
      <p:pic>
        <p:nvPicPr>
          <p:cNvPr id="6" name="Picture 5" descr="main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3" t="10240" r="16850" b="10052"/>
          <a:stretch/>
        </p:blipFill>
        <p:spPr>
          <a:xfrm>
            <a:off x="755576" y="1686783"/>
            <a:ext cx="2265795" cy="1584176"/>
          </a:xfrm>
          <a:prstGeom prst="rect">
            <a:avLst/>
          </a:prstGeom>
        </p:spPr>
      </p:pic>
      <p:sp>
        <p:nvSpPr>
          <p:cNvPr id="8" name="5-Point Star 7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92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258744" y="427204"/>
            <a:ext cx="1071480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Research to Confirm Demand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2521819" y="1363080"/>
            <a:ext cx="724658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endParaRPr lang="en-US" altLang="en-US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92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179512" y="260648"/>
            <a:ext cx="896448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Research Demand – Black Hill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2737993" y="1268760"/>
            <a:ext cx="724658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endParaRPr lang="en-US" altLang="en-US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19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35360" y="1196752"/>
            <a:ext cx="475252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Become an Area Expert – Street map --- Black Hill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0" t="22310" r="67014" b="9535"/>
          <a:stretch/>
        </p:blipFill>
        <p:spPr bwMode="auto">
          <a:xfrm>
            <a:off x="5303912" y="116632"/>
            <a:ext cx="6655200" cy="580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5-Point Star 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92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54682" y="250078"/>
            <a:ext cx="1106991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Characteristics to Show on Map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54681" y="1124744"/>
            <a:ext cx="6814541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Use Street/Aerial Map – Google Earth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594325" y="1795128"/>
            <a:ext cx="7246589" cy="415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1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Deal Finding Strategies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737993" y="1268760"/>
            <a:ext cx="724658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endParaRPr lang="en-US" altLang="en-US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60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Frontage &amp; Yard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pic>
        <p:nvPicPr>
          <p:cNvPr id="13" name="Picture 12" descr="main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3" t="10240" r="16850" b="10052"/>
          <a:stretch/>
        </p:blipFill>
        <p:spPr>
          <a:xfrm>
            <a:off x="314747" y="1412777"/>
            <a:ext cx="6129462" cy="4285536"/>
          </a:xfrm>
          <a:prstGeom prst="rect">
            <a:avLst/>
          </a:prstGeom>
        </p:spPr>
      </p:pic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Driveway &amp; Yard</a:t>
            </a:r>
          </a:p>
        </p:txBody>
      </p:sp>
      <p:pic>
        <p:nvPicPr>
          <p:cNvPr id="3" name="Picture 2" descr="image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1" t="10499" r="17024" b="9354"/>
          <a:stretch/>
        </p:blipFill>
        <p:spPr>
          <a:xfrm>
            <a:off x="611559" y="1268760"/>
            <a:ext cx="5792931" cy="432048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805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Rear &amp; Yard</a:t>
            </a:r>
          </a:p>
        </p:txBody>
      </p:sp>
      <p:pic>
        <p:nvPicPr>
          <p:cNvPr id="3" name="Picture 2" descr="image1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2" t="10169" r="17253" b="10517"/>
          <a:stretch/>
        </p:blipFill>
        <p:spPr>
          <a:xfrm>
            <a:off x="356952" y="1243632"/>
            <a:ext cx="5988755" cy="4467495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296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pic>
        <p:nvPicPr>
          <p:cNvPr id="11" name="Picture 10" descr="image6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t="9765" r="17240" b="9492"/>
          <a:stretch/>
        </p:blipFill>
        <p:spPr>
          <a:xfrm>
            <a:off x="318088" y="908720"/>
            <a:ext cx="6060504" cy="498182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Entry / Hallway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924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Lounge</a:t>
            </a:r>
          </a:p>
        </p:txBody>
      </p:sp>
      <p:pic>
        <p:nvPicPr>
          <p:cNvPr id="12" name="Picture 11" descr="image3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3" t="9553" r="17082" b="9947"/>
          <a:stretch/>
        </p:blipFill>
        <p:spPr>
          <a:xfrm>
            <a:off x="179512" y="1124744"/>
            <a:ext cx="6248625" cy="4676519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628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Kitchen</a:t>
            </a:r>
          </a:p>
        </p:txBody>
      </p:sp>
      <p:pic>
        <p:nvPicPr>
          <p:cNvPr id="3" name="Picture 2" descr="image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 t="10915" r="16978" b="9970"/>
          <a:stretch/>
        </p:blipFill>
        <p:spPr>
          <a:xfrm>
            <a:off x="329888" y="1178848"/>
            <a:ext cx="6034206" cy="4464496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25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Bedrooms</a:t>
            </a:r>
          </a:p>
        </p:txBody>
      </p:sp>
      <p:pic>
        <p:nvPicPr>
          <p:cNvPr id="3" name="Picture 2" descr="image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t="10666" r="17353" b="9961"/>
          <a:stretch/>
        </p:blipFill>
        <p:spPr>
          <a:xfrm>
            <a:off x="329888" y="1053568"/>
            <a:ext cx="6011364" cy="4463664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37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Bathroom</a:t>
            </a:r>
          </a:p>
        </p:txBody>
      </p:sp>
      <p:pic>
        <p:nvPicPr>
          <p:cNvPr id="12" name="Picture 2" descr="https://i2.au.reastatic.net/800x600-resize,extend,r=33,g=40,b=46/25dd969f4f2fdfe536189afe56559007e3f1f76d76dc399f120e3cf1368ef590/image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8" y="1052736"/>
            <a:ext cx="614468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444209" y="1053568"/>
            <a:ext cx="5529780" cy="49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128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Property Due Diligence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2737993" y="1268760"/>
            <a:ext cx="724658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endParaRPr lang="en-US" altLang="en-US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5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Ways of Costing SOW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2737993" y="1268760"/>
            <a:ext cx="724658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endParaRPr lang="en-US" altLang="en-US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92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45480" y="276200"/>
            <a:ext cx="11526752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Compare SOW to Budget &amp; Trim Costs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56168" y="965175"/>
            <a:ext cx="8280919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358775" indent="-3587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12395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325563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17827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2399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26971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1543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Budget = 10% of Purchase ($220k) = __________</a:t>
            </a:r>
            <a:endParaRPr lang="en-US" altLang="en-US" sz="2400" dirty="0">
              <a:solidFill>
                <a:srgbClr val="FF0000"/>
              </a:solidFill>
              <a:latin typeface="Century Gothic" pitchFamily="34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List ways to trim costs</a:t>
            </a:r>
            <a:endParaRPr lang="en-US" altLang="en-US" sz="2400" dirty="0">
              <a:solidFill>
                <a:srgbClr val="FF0000"/>
              </a:solidFill>
              <a:latin typeface="Century Gothic" pitchFamily="34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endParaRPr lang="en-US" altLang="en-US" sz="2400" dirty="0">
              <a:latin typeface="Century Gothic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endParaRPr lang="en-US" altLang="en-US" sz="2400" dirty="0">
              <a:latin typeface="Century Gothic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063552" y="1916832"/>
            <a:ext cx="7246589" cy="381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924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29888" y="219745"/>
            <a:ext cx="8634599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- Rough Feasibility -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843724" y="908721"/>
            <a:ext cx="768871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358775" indent="-3587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12395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325563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17827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2399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26971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154363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Start from the </a:t>
            </a:r>
            <a:r>
              <a:rPr lang="en-US" altLang="en-US" sz="2400" dirty="0">
                <a:solidFill>
                  <a:srgbClr val="FF0000"/>
                </a:solidFill>
                <a:latin typeface="Century Gothic" pitchFamily="34" charset="0"/>
              </a:rPr>
              <a:t>end product </a:t>
            </a:r>
            <a:r>
              <a:rPr lang="en-US" altLang="en-US" sz="2400" dirty="0">
                <a:latin typeface="Century Gothic" pitchFamily="34" charset="0"/>
              </a:rPr>
              <a:t>&amp; work backwards</a:t>
            </a:r>
          </a:p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en-US" altLang="en-US" sz="2400" dirty="0">
                <a:latin typeface="Century Gothic" pitchFamily="34" charset="0"/>
              </a:rPr>
              <a:t>Fill in </a:t>
            </a:r>
            <a:r>
              <a:rPr lang="en-US" altLang="en-US" sz="2400" dirty="0">
                <a:solidFill>
                  <a:srgbClr val="FF0000"/>
                </a:solidFill>
                <a:latin typeface="Century Gothic" pitchFamily="34" charset="0"/>
              </a:rPr>
              <a:t>headings and costs </a:t>
            </a:r>
            <a:r>
              <a:rPr lang="en-US" altLang="en-US" sz="2400" dirty="0">
                <a:latin typeface="Century Gothic" pitchFamily="34" charset="0"/>
              </a:rPr>
              <a:t>- $220k purchase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endParaRPr lang="en-US" altLang="en-US" sz="2400" dirty="0">
              <a:latin typeface="Century Gothic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979548"/>
              </p:ext>
            </p:extLst>
          </p:nvPr>
        </p:nvGraphicFramePr>
        <p:xfrm>
          <a:off x="2495600" y="2204864"/>
          <a:ext cx="7435850" cy="356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7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Item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$</a:t>
                      </a:r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___________________</a:t>
                      </a:r>
                      <a:r>
                        <a:rPr lang="en-US" altLang="en-US" sz="2000" baseline="0" dirty="0"/>
                        <a:t> </a:t>
                      </a:r>
                      <a:r>
                        <a:rPr lang="en-US" altLang="en-US" sz="2000" dirty="0"/>
                        <a:t>Value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Sale _____________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________________ Price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Purchase _____________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647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Strategy ____________</a:t>
                      </a:r>
                      <a:r>
                        <a:rPr lang="en-US" altLang="en-US" sz="2000" baseline="0" dirty="0"/>
                        <a:t> - Renovation</a:t>
                      </a:r>
                      <a:endParaRPr lang="en-US" altLang="en-US" sz="20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dirty="0"/>
                        <a:t>______________ Costs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r>
                        <a:rPr lang="en-US" sz="2000" dirty="0"/>
                        <a:t>Total _____________</a:t>
                      </a: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19">
                <a:tc>
                  <a:txBody>
                    <a:bodyPr/>
                    <a:lstStyle/>
                    <a:p>
                      <a:r>
                        <a:rPr lang="en-US" sz="2000" dirty="0"/>
                        <a:t>Profit /</a:t>
                      </a:r>
                      <a:r>
                        <a:rPr lang="en-US" sz="2000" baseline="0" dirty="0"/>
                        <a:t> ___________</a:t>
                      </a:r>
                      <a:endParaRPr lang="en-US" sz="20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11" marB="4571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25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91522" y="404664"/>
            <a:ext cx="1159876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Purpose / Benefit Working SOW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67608" y="1252222"/>
            <a:ext cx="724658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endParaRPr lang="en-US" altLang="en-US" dirty="0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5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9840914" y="6092825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20014"/>
            <a:ext cx="12192000" cy="837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36" y="6040476"/>
            <a:ext cx="2923853" cy="774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75" y="6057372"/>
            <a:ext cx="980993" cy="758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3" y="6067889"/>
            <a:ext cx="1574806" cy="73490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274514" y="116633"/>
            <a:ext cx="11618716" cy="182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3600" b="1" dirty="0">
                <a:latin typeface="Century Gothic" pitchFamily="34" charset="0"/>
              </a:rPr>
              <a:t>b) Works Program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3600" b="1" dirty="0">
              <a:latin typeface="Century Gothic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info captured in works program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2499377" y="1937643"/>
            <a:ext cx="7246589" cy="401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</p:txBody>
      </p:sp>
      <p:sp>
        <p:nvSpPr>
          <p:cNvPr id="13" name="5-Point Star 12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6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AutoShape 2" descr="data:image/jpeg;base64,/9j/4AAQSkZJRgABAQAAAQABAAD/2wCEAAkGBxQSEhUUExQWFRQWFxUVFxQYFxcXFhcUFRQXFhYUFBcYHCggGBolHBQUITEhJSksLi4uFx8zODMsNygtLisBCgoKDg0OFBAQGiwcHBwsLCwsLCwsLCwsLCwsLCwsLCwsLCwsLCwsLCwsODcsLCw3NywsKzcrKzcrNywrKysrK//AABEIALcBEwMBIgACEQEDEQH/xAAbAAABBQEBAAAAAAAAAAAAAAADAAECBAUGB//EAEkQAAECAwMFCwcKBQQDAAAAAAEAAgMRIQQSMQVBUWFxBhMiMoGRobHB0fAHQlJicqLhFCMkM5KTssLS8TSCg6OzFkNTcxXi8v/EABgBAQEBAQEAAAAAAAAAAAAAAAABAgME/8QAIREBAQACAgICAwEAAAAAAAAAAAECEQMSEzEhMiJBUQT/2gAMAwEAAhEDEQA/APIlJqYKbV7HmTaiMQ2hFa1AViKgsCM0IHupSU2tRGwkAQFNpVhkEqwyyptFViswoc1ZhWNW4dikptdKTYKuWeCrMPJ6uNskggq4YITyre8FS3lBTY4qRKtNg0UN6ATYruhhPDgglGuTViFZipaulO0WeWCqmGVuGFQ4BUnQpJtdM+JAB2obIBBwWzEaKXQVYsMG8QCKKbNOfdAcgiyOnnOtd1FsLZ0bPWAFXiwLpkWyOmWKx5F6MGz2XfJMnLozLSsUIQjMyNDn2Yq22yAHhCSm7JrJmTiNuHOpcttSMDKT8XNlrGjQqsGKJSdMyBG2eHMtaNko3pzF2ucTxUI2SLrL5pSctRzpuJZWZkiCC43nXdE8Zp7VaJEgHDPqV2zWVr88j0nMo/8Aj5TLhOVAruGme22xGmhJnpr0KvaLXEfxnGWjAcwV+1xQJi6Lxz6NiouaJKxNIQ4hlikpss5lmSWhxrQitCGFNpW2BQpBDBRGhARqsQ0JisQ2oCw2o7GpoTVes8MDEoIQYWpaNlsMyCcM6PBiwxxRNFbadSyLTbO0cWimIYQYVo0qxigcNARg0EKF2Yki2eHKhQBchFaDoAJRN5GhRWQ5B+TlxWy2zgGufMimzT1dyi7ULJkwHPVXoNkaBM01TVqDZ2jwFN9jBIr04rFrSg+yTkZUzaOdJ1ja8UFc7e2a04dgeDjweemrQrtnsrQTKvWs2tac2ywljgaSnhieZTj2M8auzOAtuPBdiQMabdqEyO9xIoaYeNqzcmuqvYreQAwN5TIdYmo2zKzYhDC5uOYcOmIEuRUrVZ3VAB50DJ1jDHzMwdMxMJ8e1aNrhkMADXEmVfVWSbK4GZDqZ5d66Wz5WZvoa5oMqTJpLnknypZocSYbEY3UZDZiszLS9duRtFubePCM9Q+ElTt+UnOaGkmW1bETJbHG5vzRpMj1yE1m23J7GUaS4UnPGeoEVC6Sxiys1lrDatF48oCs2fLbvOAObX4CJZcnB7w27Kec0WnlPJrIMgAGjTQk9quWUSY1hOaXuJDZDGZ6SglzJ4EjThzBasGEwhxL6ywkqkWZxqBhIAJs0rtvSonVqHZyRgkm0ebpwEUQ0VsJd9uQDUeGCpthK1CspzBXYEwakdrlMQHTwVyDk9xzS20U2K0M6Fahko8Ow86ZzZZlNixZYRJWnChVqsqE4iS0YYc6qK0WwdStQYOfHUs+yxSDI1C1HtIALcNGjlWdrpBjqmktqm15UmQWv1HtRIULzXCWvMpcl6nhkkU6VG87AAgrRgWYyALdh06Nivwsn1FNuEli8jUwc5Ba55kRI6UQXwZSppkupfk4zpLnHUoR7DSZIU8i9GMGgSJE5yWjBDSJyCsQYLAOEQeSamIsNuDSdtOhN01IHcLgQAow7LEBEp9nWifLADRlNuCduUTopoCzZWpYeJYImINcFDJ2SHB95wB8aUaFlpvoT1zUomXQJAtxzzK5WZOkuJ49mrLep6ZIEbJrCeKQcM0gdaNFy2QMANeJVaJlF2Lia4T7AkxyO2INuyAwtoZOGeVFQtOQ+BIGZMpmVaa1qvt8qmXKe9V42V2aa6pnplJPk3HPvyCbsya66yCHZsmFpvDjYXtWFJrUtGU54NMtZl1LMi5Xa2hewcoJ5vgtdqzqL1nsgYeLOWBzV7VUypCdEJLRQCrjhsE1Qi5eGmI7Y0tHTILPflqZ4LGz1uvH7LAetTa6Fi5PcTO8CdtByI0OxYTlh4NVmxcpRT513Y1rf8h7EMCI88Zxnpc8twnWQa3pTvU6t5tkbnPSksNmTHS+rH2GdsRJTtTqyGbnHz4b4bNhvO2SFOlaULIrBcuMMThC+X0F2dbgbIA7ScV1DLExs5NGfWrAh15e0Lp5Mk6RyduyHvhdvTBDIILZyLbjqydKRLgAdAQIWRrQCZNaZCYPpCYwngajmPLubpcous0MvYwOmYbZEkULXYEbNC56Bu+lx4Dhm4Lg7rkkyySzFKI2MDw4TgNIaZbZp40cOphtp051owt3dmcOFfaZSrDd+UFHgbobLFmDEguwlOhxM5h2BwWvLknjxY1neBWZIx1bUVzAZuaVvGwWWLg1hqKt+Ci7c4w1a97cc8xTSCr5U8X8YkFpEycM6Ky2kYTIV52QIoBDYjXCnGEjXWFSfkq0Mxhhw0tcOoq+SVOliyy13jiRq1q7k+0OnKdM/wCyzSJSvNiMIxmwkU1tWhY3wzxYjQ72gOuqXKLJWnZ2kGonoPwVyLCe8UxBo0iROwg1+KNZLPdkbwIOImJfaK0LFFY1xoJezhrvTquVzbmOxMlOc9l1wDXjViNivZPtJILXULc+eWxN8qLZCFDDjjOd0cpz5qBSitjP9GGc5HCnqM1xtdpNGNtAnidZoECLbpjDomrLoUgC97GSxvSAPOVWjZasjJDfA46GNc/pAl0rcykYstAhkuoO5ObM7QSfGlUsobqobeIwt9aIWt5hMrMj7r4juKQ3WxjnH7TuCt+SsdI2iDeuylqzqx8nAE3FrfacB1rjLRuhiPpee7VfAH2YQKoG3PnS6Dsr77p9Cnkq+OO6faITfOvamgnpw6VUtOVGNFWga3uDetckd+fiXnlIGnAXGqpboBhi8WzNKC6DpqSHfiqZAKd6dZHSRsvMODmn2Gl/SJhZ8fLw0O5Sxg5pz6FCDku8JkmozzPQ4kDmViHkxopX8On0AKKbrUkZ0XKUU1a1rRWZLXOptN0BBNrivwcT7Mpe410udbosLBUNE5YyE+fFH3qinyOYNhiPNQXZpuMxyFz/AMqeNk5zGEzAkCakholpuBpkunbD8cqiWdqaVyuRLNvoe5110i5oc1okZNBDmucXT5zrqtkZMZnBO1xI5py6FoXAMNBT5lUVINlAwAEgBSlK02KbofjkSfaGN4zmjaQEA5Vg5ojTL0Te6lRZaygSVVuVofrfYf8ApSQabs/L1BP46Qonv6gpDt7Qg5/dq35j+pD/AAvXDGGDmXc7tD8wf+yH+By4cFdMfTyc32REAaE0SxNcjCakCUcplYzI2S2ioC6/cbDe6yuN90wYsjePmzln1Ln47qYLq9wX8K/+t+ZSvRxZW7c1B3Q21ld+vYUexh6gCrP+rrQbu+Q4b7pBBBewzBnpKqNlIbAlcC1qOXmroIPlAA49ncPZc12eee6t2wZcs9phviXHXWTvXmCkuEcCZ00Lzy0QRJdPuDaDZLWPb/wrFkdsOS5baULKtgJ4EVjTmk8sM65jLVmWpZsovLpQ47iAAQXCHEbWWBInMUXmj7ED4CAbAG1AkdIp0hOiTnj2WzZVjswEF2xphk4aCRnRYu6OLns5Gtrw7NrA6l5luLjRDFitMSIQ2GCAYjiAZuqATqCAzL9raJb6HUreY04j1ZLPR18skm3bZXylFixmmgui61pY0PAIDpzM84fm0KpvMZ+JNcxccNjZDPoWduayjFjxQIgbJjHHgg1MpCd6ZznOg7p91MWyxGsEJrpgEEudnzSAGhLj+mplLNtC12J0NpIIzTDRLEyxEjgr8DJbTVxJ2y6zXpXCRN2trdgyE3keT0uVV+6a2uwihvstZ8U6J3j1BtgYcWg6jUYSwKsMhAahzLymwZRtb4sMPtEUtMSGCAXAEF4BBlKi9NtWTGhrqA0OvNrU1pcct+k4tthsnee0bSBmWVbcsWJ9IsWCQCDIvaajPIHFeSizTe6dZOIrqJGcqy2wt1c7VrqxeSR6ad2ViZQRRICUmhx7FVieUGyjDfHagzvIXANsI/afciCxaug9quoz5Y9LyRujFra50KE8BpAN8hpmROgE0+W8qxoEB8Xe2G4Abt51ZuANZa1n+TlkmRqS4bMwHmlaG7r+Cjez2hZ18umOW5txcXygWo8VkFvI53WVTjbsLc7CK1vsw2DrasyyQgfBPUrQs40DlYe1b053k0jFy5bH8a0ROQhvUqMR0R/GiPdteT1rS3jUeQNHWmMOWnlLR1Iz5GR8i8SK7zyd2L5qJPDfPyBcuZaR94ewLt/J8RvUWX/INPoDSpWsMra6IWNmhJWAnWXXZE9vUFMY+NIQie1SB6+0IrB3aH5j+pD/AAOXDzXbbsz8wfbh/hcuGHL45VuPHzfYUFKaHLanlrKrkUc0+IXW7gv4V/8AW7Vx1owxK7Dyf/wj/wCt2rNd+H1XMMdQbApTQoeA2DqUlp5zWnBdJuDP0W1f1P8ACuYtBofiuk3BH6Lav6n+JS134f2xQU7jrQ2nYn5uda24NDcSfpEb/rHW5V2CmbBG3En6RF/629blVYaDYFmO2f1xdHuQHzzvYd1hYnlHYN+hLY3HH593sO6wsnyjfWwvGbUpfbrx/RiwoYl47Gol3b73wUIbaVlzd7kpN1f2+8qvNaPYpb7Cw+shaP8AkbpcvWbbxXbD1FeTWGW+wq/7kPO3026AvWLZxXcvUs16eD1XicMgRH4Tvv0DzjpV+/4mexqoQ/rYlfPfnl5x0Aq9Lb9qJ2BVy5PZi/b/AHD3JEH0fc73KV3UeaIespjDHo+53lVh2Xk84kbNwmaNDtC0N3H8HG9g9az/ACeCTY1JcJmYDM7QVf3c/wAHG9g9aw9nH9Xl1jiiWI+2R1KzPZ77kKxPMsZfzNHYrO+6xyxe4Lbz5ewruofdu7U4YcwdyMA6wp3tY+8eexNPZ75U0iBa/Q/3Au28n096izn9YMSD5g0LiXQ9Q+7cV2vk/bKFF/7B5pb5gzKV04/bqgUkgEkd0L/apB3jlVQRh4505jjN4qFnasvdmfo7vbhfmXB3ti7XdfFnZ3D1oR6SuJW48nN9j3hqT3kxKYO8eCq5GtDqLs/J8fojtsX8y4i0GmK6rcZbPozhOpMTrKzldPRwTe3PsdQbApXkFpoNgThy08yVoNM66HcLFlZrV/P0wlzMc0K0tyMchkUTpM5/Uw6As5PRwTdoAdtT3kOJEqdp61B0RacNNTca+Voi+w3rPeqjHUGOCjuZikRnkYXRPnKgxxIoCdik9uuc/HF1G4oExnHMGGfKQAsryin52Fy9Wwq5uPDhHJc1wFxwmQQJ0liJaVR8oVYsLl6tql9uuE/BlQn0w6D2MU98Pre/+lCYRLN0frUiRq939arzaHsbzvsPH6yH6fpjWvVrYeC7lXl2SLY6FEAa1hD3Q2m8ASJPxbKJjXWvT7ceC7Ye1Zr08PqvF4T/AJyJjx3+l6R0K7eOvmiH8yowW/ORKee/MT5x0FXt79X3XfqVceT7Gr6PuO7XJj7I+w3tclvXq+4f1J4LSx7Xhom03hOHSY08JVmOz8nnEjUlwmZgPNdoV7dyfocX2D1hVNwkdzxHc+U77cBLEOJOJ08wCsbuT9Di+z2hZ/b2YfX4eaWJ5lSfOwditX3aT9tvYFWsTaYe43tKtFur3Gd6082XtHfD6X9z4KJf6390qd06D9liYtPrc0NRlKDZ3vBLQXBuJD3ECk6nMu03Bwi2DEmJTeCKzmLgqDNcdBt0aG1zYbnND+NwIJJpKhImMcy7HcLHe+DEMQknfDKYaPMafNEkrtxybdMCkohJHdx7cr8MEy8THarNjyneIExWWcZz+yw2Y1FOZTDmznICRFRWqnVezSyq50eC5rBedOFMTANLxnWnmnOsRuQ42cNG2JD/AFKxChsEyJ1IOirZyNNp51KI8aT42rUmnLPCZXauchxPTgjbFHYCoDI5zxoI1XnE/gRjEGjtS3waOhVnw4gRcjtI+vZyMee5HyTAMFpbeBEyQZOGJ0SUhFTiNrWbNt4SY+j/APjII86KeRg70vkMEZov2mj8qbfdabfgqnTH+JOsME/7Z5YjuySVlsYh3rlA7EGZ6ZzTiKpBxUakk9Cyb/xQeVk/xEpX5YNhjZDZ3IUzpUSNKpqJ3qzoDqAb1Kce2OM5vdnpeMsTrVUuCpxbWQeLprLWVFsb2Q43zgM8xzrL3dRJxIW3sOhTyTbiXYSp2y7Vn7qYs3s1HVoKm/kv1tBYTLP7/wClSr4n+hDhuEs3u96IPGHY9V4aLYz87Dr/ALkPP649ReqZReAxx1HqXlNnnfZ7bPSzOHrLubXbiYZB0HoB+Cxllp6v8+O5XmjPrIntv9H0jpVsD1RzQ+9UoLhvj8BwnZ2+lrCt3xqP3XctuXJ7Tu+r7rO9NcPo+4zvTCWgc0LvTFo9EfYZ3ow7fyeD5uNSXDbmA83UrW7s/RIvs9oVHcBEDYcUYcNpwA83UUbd5G+ixBpEhzhZ3NvXhPxee2NhlxfcB7Ue4fR/t/8AsgWRtMPdf2I8xq5ogWnmy9ml6v8Aa+KeXqj7o96Yubq54gTb43S37x47EQzhqH3Z713Xk/8AqH4fWHNd8xuZcGYo0j713cu43CRgID6+e48a9g1gxUvp14t7dVNJVPlrUlO0ejq41xUC3UjOGrpUbuoLSA3eRQLTomrXjBQeVTSsW6uchQlrRnFRJKCLWa+hTDE10qJA1oCXRqSLwhXUi1RBRGClv2xAuKJoi7WN9nnTFw0hViUudDYrogVeJEodFetRcNZUJayiBw4xY6YwkZy5JUHKoRMpwy4F7HOlgDKW2hBRSSoOhAp8C5BytZDxoLh/PFHU4hGhW2xnjNcP6jwfeBWaIY0YalJ1mBxbzSnyhVjrP41L9inMFwIq0X4Z4QMxi0UoFZOUi5hAAM54EHFYL7KBmltqChbwNAnpl8Fm4yumGXXci1ZMilxLt9a0kkyN4SmZ5qK4cgOzRoZ/md2tWW6zECk9lUN8J2ZzgfaI6JrWmLjK025BiHB0M5+OBTlYmi7nYwE5NNZUMI4rN314893P1J2W6KPPPQetNM+OOhyRCfZZiILhcZgcColKfAJGIKluitRjQS1s3OMhIYklzaDSucfbIpPGB2tHZJFgR4grdbqMj3rHT527TKTHSUDJEZorBifYi9id1kiDGG8ckYdits3QWgf/AE7pqjs3WRxmPI5x5placLxysl4cMZja9w6whfKPW/uN7VuDda8S4+mV6nNNEbuzJ4zOcNP5VU8c/rnTFOl32mFb2QI5bDOOLsZaAMBRL/VEEkl0GGScQYQPRJUrflxhM4TGMEuIG3BP0qeKLGWNsdeLGYXdb7LUZJ1zcPKxkJjpCSx469Pkxa7oo0hJr9BBUHO8cqgANC6vOsE6fHOoEjRXahl+g8iZsQzQ2ncJTbypsfmCeR5eRBEMUXBED5piUUNQx8dKO4cvf2oRArJBEMTXJJES8a0xbPWiHuFPcphrUXOlRPeQDeNKGWj4Z0VzwoGSCvEds8bUMuRYrVTeEFtvInCqNUw5Aa8lNCvKYcQgldTkeJpB6cSQQdrQSTo6ArJCGWKgbX6QOYfupgDMJcvelcKdrUDho1847kRwGkoYTgohb2M9OSai6zAnN1ctFMP8SUDIIICwNOg8ru5I5PGcS016xJFa7WVYhOpxjPo5ShpXbk9ujqSVsNnXg8/xSV2aXHhCcPHcrbmIDmrKhNzpBqLvafe0A6SwriTyUlRJtDMFGDFAw56kDNjZnS2gFK8DpT73pTGFiikWpb2VAMIwPOpCM4Y4eM6oiQc6fe/GdEZEBKLvc8CoKoh8njMoFitiG4GuH79yeI2aJpnOCiQrTmd+KG6H470FOIVTfitGLD8eOVVIgQChhTJTtkiOYEAm1UwE7WKYZIIIXU7Uq/BKqB7ybOpSKRQMlNPeUXuQPNOChOeo3kBiUiEK8VIOVDsFUYNohByOwoJAHR0JJxtSTSbazm4zH7eJKcpVIpUJJJVIs1JCFoSSUUt4PMmELxzpJIJCCkIWrbWqdJAt7ny6dCZ0LQdWjH9k6SCESzDOP3qm+S4Spr5UkkAyw9OGIqdJz8ihwtXjN0hJJANgM0UwD2pJIARYJVKLBrtSSRKH8nOxSFnOroTpIH3lO2ET42pJIELLPb3qRs5GhJJASHCnSSZ0AypJOkgrvhEHDpCEYXjuTJKgO9FIwzh4mkkqJBindKSSyJNaUeGmSViLTW7UySSqP//Z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2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000">
                <a:solidFill>
                  <a:schemeClr val="tx2"/>
                </a:solidFill>
                <a:latin typeface="Century Gothic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>
                <a:solidFill>
                  <a:schemeClr val="tx2"/>
                </a:solidFill>
                <a:latin typeface="Century Gothic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7524" name="AutoShape 4" descr="data:image/jpeg;base64,/9j/4AAQSkZJRgABAQAAAQABAAD/2wCEAAkGBxQSEhUUExQWFRQWFxUVFxQYFxcXFhcUFRQXFhYUFBcYHCggGBolHBQUITEhJSksLi4uFx8zODMsNygtLisBCgoKDg0OFBAQGiwcHBwsLCwsLCwsLCwsLCwsLCwsLCwsLCwsLCwsLCwsODcsLCw3NywsKzcrKzcrNywrKysrK//AABEIALcBEwMBIgACEQEDEQH/xAAbAAABBQEBAAAAAAAAAAAAAAADAAECBAUGB//EAEkQAAECAwMFCwcKBQQDAAAAAAEAAgMRIQQSMQVBUWFxBhMiMoGRobHB0fAHQlJicqLhFCMkM5KTssLS8TSCg6OzFkNTcxXi8v/EABgBAQEBAQEAAAAAAAAAAAAAAAABAgME/8QAIREBAQACAgICAwEAAAAAAAAAAAECEQMSEzEhMiJBUQT/2gAMAwEAAhEDEQA/APIlJqYKbV7HmTaiMQ2hFa1AViKgsCM0IHupSU2tRGwkAQFNpVhkEqwyyptFViswoc1ZhWNW4dikptdKTYKuWeCrMPJ6uNskggq4YITyre8FS3lBTY4qRKtNg0UN6ATYruhhPDgglGuTViFZipaulO0WeWCqmGVuGFQ4BUnQpJtdM+JAB2obIBBwWzEaKXQVYsMG8QCKKbNOfdAcgiyOnnOtd1FsLZ0bPWAFXiwLpkWyOmWKx5F6MGz2XfJMnLozLSsUIQjMyNDn2Yq22yAHhCSm7JrJmTiNuHOpcttSMDKT8XNlrGjQqsGKJSdMyBG2eHMtaNko3pzF2ucTxUI2SLrL5pSctRzpuJZWZkiCC43nXdE8Zp7VaJEgHDPqV2zWVr88j0nMo/8Aj5TLhOVAruGme22xGmhJnpr0KvaLXEfxnGWjAcwV+1xQJi6Lxz6NiouaJKxNIQ4hlikpss5lmSWhxrQitCGFNpW2BQpBDBRGhARqsQ0JisQ2oCw2o7GpoTVes8MDEoIQYWpaNlsMyCcM6PBiwxxRNFbadSyLTbO0cWimIYQYVo0qxigcNARg0EKF2Yki2eHKhQBchFaDoAJRN5GhRWQ5B+TlxWy2zgGufMimzT1dyi7ULJkwHPVXoNkaBM01TVqDZ2jwFN9jBIr04rFrSg+yTkZUzaOdJ1ja8UFc7e2a04dgeDjweemrQrtnsrQTKvWs2tac2ywljgaSnhieZTj2M8auzOAtuPBdiQMabdqEyO9xIoaYeNqzcmuqvYreQAwN5TIdYmo2zKzYhDC5uOYcOmIEuRUrVZ3VAB50DJ1jDHzMwdMxMJ8e1aNrhkMADXEmVfVWSbK4GZDqZ5d66Wz5WZvoa5oMqTJpLnknypZocSYbEY3UZDZiszLS9duRtFubePCM9Q+ElTt+UnOaGkmW1bETJbHG5vzRpMj1yE1m23J7GUaS4UnPGeoEVC6Sxiys1lrDatF48oCs2fLbvOAObX4CJZcnB7w27Kec0WnlPJrIMgAGjTQk9quWUSY1hOaXuJDZDGZ6SglzJ4EjThzBasGEwhxL6ywkqkWZxqBhIAJs0rtvSonVqHZyRgkm0ebpwEUQ0VsJd9uQDUeGCpthK1CspzBXYEwakdrlMQHTwVyDk9xzS20U2K0M6Fahko8Ow86ZzZZlNixZYRJWnChVqsqE4iS0YYc6qK0WwdStQYOfHUs+yxSDI1C1HtIALcNGjlWdrpBjqmktqm15UmQWv1HtRIULzXCWvMpcl6nhkkU6VG87AAgrRgWYyALdh06Nivwsn1FNuEli8jUwc5Ba55kRI6UQXwZSppkupfk4zpLnHUoR7DSZIU8i9GMGgSJE5yWjBDSJyCsQYLAOEQeSamIsNuDSdtOhN01IHcLgQAow7LEBEp9nWifLADRlNuCduUTopoCzZWpYeJYImINcFDJ2SHB95wB8aUaFlpvoT1zUomXQJAtxzzK5WZOkuJ49mrLep6ZIEbJrCeKQcM0gdaNFy2QMANeJVaJlF2Lia4T7AkxyO2INuyAwtoZOGeVFQtOQ+BIGZMpmVaa1qvt8qmXKe9V42V2aa6pnplJPk3HPvyCbsya66yCHZsmFpvDjYXtWFJrUtGU54NMtZl1LMi5Xa2hewcoJ5vgtdqzqL1nsgYeLOWBzV7VUypCdEJLRQCrjhsE1Qi5eGmI7Y0tHTILPflqZ4LGz1uvH7LAetTa6Fi5PcTO8CdtByI0OxYTlh4NVmxcpRT513Y1rf8h7EMCI88Zxnpc8twnWQa3pTvU6t5tkbnPSksNmTHS+rH2GdsRJTtTqyGbnHz4b4bNhvO2SFOlaULIrBcuMMThC+X0F2dbgbIA7ScV1DLExs5NGfWrAh15e0Lp5Mk6RyduyHvhdvTBDIILZyLbjqydKRLgAdAQIWRrQCZNaZCYPpCYwngajmPLubpcous0MvYwOmYbZEkULXYEbNC56Bu+lx4Dhm4Lg7rkkyySzFKI2MDw4TgNIaZbZp40cOphtp051owt3dmcOFfaZSrDd+UFHgbobLFmDEguwlOhxM5h2BwWvLknjxY1neBWZIx1bUVzAZuaVvGwWWLg1hqKt+Ci7c4w1a97cc8xTSCr5U8X8YkFpEycM6Ky2kYTIV52QIoBDYjXCnGEjXWFSfkq0Mxhhw0tcOoq+SVOliyy13jiRq1q7k+0OnKdM/wCyzSJSvNiMIxmwkU1tWhY3wzxYjQ72gOuqXKLJWnZ2kGonoPwVyLCe8UxBo0iROwg1+KNZLPdkbwIOImJfaK0LFFY1xoJezhrvTquVzbmOxMlOc9l1wDXjViNivZPtJILXULc+eWxN8qLZCFDDjjOd0cpz5qBSitjP9GGc5HCnqM1xtdpNGNtAnidZoECLbpjDomrLoUgC97GSxvSAPOVWjZasjJDfA46GNc/pAl0rcykYstAhkuoO5ObM7QSfGlUsobqobeIwt9aIWt5hMrMj7r4juKQ3WxjnH7TuCt+SsdI2iDeuylqzqx8nAE3FrfacB1rjLRuhiPpee7VfAH2YQKoG3PnS6Dsr77p9Cnkq+OO6faITfOvamgnpw6VUtOVGNFWga3uDetckd+fiXnlIGnAXGqpboBhi8WzNKC6DpqSHfiqZAKd6dZHSRsvMODmn2Gl/SJhZ8fLw0O5Sxg5pz6FCDku8JkmozzPQ4kDmViHkxopX8On0AKKbrUkZ0XKUU1a1rRWZLXOptN0BBNrivwcT7Mpe410udbosLBUNE5YyE+fFH3qinyOYNhiPNQXZpuMxyFz/AMqeNk5zGEzAkCakholpuBpkunbD8cqiWdqaVyuRLNvoe5110i5oc1okZNBDmucXT5zrqtkZMZnBO1xI5py6FoXAMNBT5lUVINlAwAEgBSlK02KbofjkSfaGN4zmjaQEA5Vg5ojTL0Te6lRZaygSVVuVofrfYf8ApSQabs/L1BP46Qonv6gpDt7Qg5/dq35j+pD/AAvXDGGDmXc7tD8wf+yH+By4cFdMfTyc32REAaE0SxNcjCakCUcplYzI2S2ioC6/cbDe6yuN90wYsjePmzln1Ln47qYLq9wX8K/+t+ZSvRxZW7c1B3Q21ld+vYUexh6gCrP+rrQbu+Q4b7pBBBewzBnpKqNlIbAlcC1qOXmroIPlAA49ncPZc12eee6t2wZcs9phviXHXWTvXmCkuEcCZ00Lzy0QRJdPuDaDZLWPb/wrFkdsOS5baULKtgJ4EVjTmk8sM65jLVmWpZsovLpQ47iAAQXCHEbWWBInMUXmj7ED4CAbAG1AkdIp0hOiTnj2WzZVjswEF2xphk4aCRnRYu6OLns5Gtrw7NrA6l5luLjRDFitMSIQ2GCAYjiAZuqATqCAzL9raJb6HUreY04j1ZLPR18skm3bZXylFixmmgui61pY0PAIDpzM84fm0KpvMZ+JNcxccNjZDPoWduayjFjxQIgbJjHHgg1MpCd6ZznOg7p91MWyxGsEJrpgEEudnzSAGhLj+mplLNtC12J0NpIIzTDRLEyxEjgr8DJbTVxJ2y6zXpXCRN2trdgyE3keT0uVV+6a2uwihvstZ8U6J3j1BtgYcWg6jUYSwKsMhAahzLymwZRtb4sMPtEUtMSGCAXAEF4BBlKi9NtWTGhrqA0OvNrU1pcct+k4tthsnee0bSBmWVbcsWJ9IsWCQCDIvaajPIHFeSizTe6dZOIrqJGcqy2wt1c7VrqxeSR6ad2ViZQRRICUmhx7FVieUGyjDfHagzvIXANsI/afciCxaug9quoz5Y9LyRujFra50KE8BpAN8hpmROgE0+W8qxoEB8Xe2G4Abt51ZuANZa1n+TlkmRqS4bMwHmlaG7r+Cjez2hZ18umOW5txcXygWo8VkFvI53WVTjbsLc7CK1vsw2DrasyyQgfBPUrQs40DlYe1b053k0jFy5bH8a0ROQhvUqMR0R/GiPdteT1rS3jUeQNHWmMOWnlLR1Iz5GR8i8SK7zyd2L5qJPDfPyBcuZaR94ewLt/J8RvUWX/INPoDSpWsMra6IWNmhJWAnWXXZE9vUFMY+NIQie1SB6+0IrB3aH5j+pD/AAOXDzXbbsz8wfbh/hcuGHL45VuPHzfYUFKaHLanlrKrkUc0+IXW7gv4V/8AW7Vx1owxK7Dyf/wj/wCt2rNd+H1XMMdQbApTQoeA2DqUlp5zWnBdJuDP0W1f1P8ACuYtBofiuk3BH6Lav6n+JS134f2xQU7jrQ2nYn5uda24NDcSfpEb/rHW5V2CmbBG3En6RF/629blVYaDYFmO2f1xdHuQHzzvYd1hYnlHYN+hLY3HH593sO6wsnyjfWwvGbUpfbrx/RiwoYl47Gol3b73wUIbaVlzd7kpN1f2+8qvNaPYpb7Cw+shaP8AkbpcvWbbxXbD1FeTWGW+wq/7kPO3026AvWLZxXcvUs16eD1XicMgRH4Tvv0DzjpV+/4mexqoQ/rYlfPfnl5x0Aq9Lb9qJ2BVy5PZi/b/AHD3JEH0fc73KV3UeaIespjDHo+53lVh2Xk84kbNwmaNDtC0N3H8HG9g9az/ACeCTY1JcJmYDM7QVf3c/wAHG9g9aw9nH9Xl1jiiWI+2R1KzPZ77kKxPMsZfzNHYrO+6xyxe4Lbz5ewruofdu7U4YcwdyMA6wp3tY+8eexNPZ75U0iBa/Q/3Au28n096izn9YMSD5g0LiXQ9Q+7cV2vk/bKFF/7B5pb5gzKV04/bqgUkgEkd0L/apB3jlVQRh4505jjN4qFnasvdmfo7vbhfmXB3ti7XdfFnZ3D1oR6SuJW48nN9j3hqT3kxKYO8eCq5GtDqLs/J8fojtsX8y4i0GmK6rcZbPozhOpMTrKzldPRwTe3PsdQbApXkFpoNgThy08yVoNM66HcLFlZrV/P0wlzMc0K0tyMchkUTpM5/Uw6As5PRwTdoAdtT3kOJEqdp61B0RacNNTca+Voi+w3rPeqjHUGOCjuZikRnkYXRPnKgxxIoCdik9uuc/HF1G4oExnHMGGfKQAsryin52Fy9Wwq5uPDhHJc1wFxwmQQJ0liJaVR8oVYsLl6tql9uuE/BlQn0w6D2MU98Pre/+lCYRLN0frUiRq939arzaHsbzvsPH6yH6fpjWvVrYeC7lXl2SLY6FEAa1hD3Q2m8ASJPxbKJjXWvT7ceC7Ye1Zr08PqvF4T/AJyJjx3+l6R0K7eOvmiH8yowW/ORKee/MT5x0FXt79X3XfqVceT7Gr6PuO7XJj7I+w3tclvXq+4f1J4LSx7Xhom03hOHSY08JVmOz8nnEjUlwmZgPNdoV7dyfocX2D1hVNwkdzxHc+U77cBLEOJOJ08wCsbuT9Di+z2hZ/b2YfX4eaWJ5lSfOwditX3aT9tvYFWsTaYe43tKtFur3Gd6082XtHfD6X9z4KJf6390qd06D9liYtPrc0NRlKDZ3vBLQXBuJD3ECk6nMu03Bwi2DEmJTeCKzmLgqDNcdBt0aG1zYbnND+NwIJJpKhImMcy7HcLHe+DEMQknfDKYaPMafNEkrtxybdMCkohJHdx7cr8MEy8THarNjyneIExWWcZz+yw2Y1FOZTDmznICRFRWqnVezSyq50eC5rBedOFMTANLxnWnmnOsRuQ42cNG2JD/AFKxChsEyJ1IOirZyNNp51KI8aT42rUmnLPCZXauchxPTgjbFHYCoDI5zxoI1XnE/gRjEGjtS3waOhVnw4gRcjtI+vZyMee5HyTAMFpbeBEyQZOGJ0SUhFTiNrWbNt4SY+j/APjII86KeRg70vkMEZov2mj8qbfdabfgqnTH+JOsME/7Z5YjuySVlsYh3rlA7EGZ6ZzTiKpBxUakk9Cyb/xQeVk/xEpX5YNhjZDZ3IUzpUSNKpqJ3qzoDqAb1Kce2OM5vdnpeMsTrVUuCpxbWQeLprLWVFsb2Q43zgM8xzrL3dRJxIW3sOhTyTbiXYSp2y7Vn7qYs3s1HVoKm/kv1tBYTLP7/wClSr4n+hDhuEs3u96IPGHY9V4aLYz87Dr/ALkPP649ReqZReAxx1HqXlNnnfZ7bPSzOHrLubXbiYZB0HoB+Cxllp6v8+O5XmjPrIntv9H0jpVsD1RzQ+9UoLhvj8BwnZ2+lrCt3xqP3XctuXJ7Tu+r7rO9NcPo+4zvTCWgc0LvTFo9EfYZ3ow7fyeD5uNSXDbmA83UrW7s/RIvs9oVHcBEDYcUYcNpwA83UUbd5G+ixBpEhzhZ3NvXhPxee2NhlxfcB7Ue4fR/t/8AsgWRtMPdf2I8xq5ogWnmy9ml6v8Aa+KeXqj7o96Yubq54gTb43S37x47EQzhqH3Z713Xk/8AqH4fWHNd8xuZcGYo0j713cu43CRgID6+e48a9g1gxUvp14t7dVNJVPlrUlO0ejq41xUC3UjOGrpUbuoLSA3eRQLTomrXjBQeVTSsW6uchQlrRnFRJKCLWa+hTDE10qJA1oCXRqSLwhXUi1RBRGClv2xAuKJoi7WN9nnTFw0hViUudDYrogVeJEodFetRcNZUJayiBw4xY6YwkZy5JUHKoRMpwy4F7HOlgDKW2hBRSSoOhAp8C5BytZDxoLh/PFHU4hGhW2xnjNcP6jwfeBWaIY0YalJ1mBxbzSnyhVjrP41L9inMFwIq0X4Z4QMxi0UoFZOUi5hAAM54EHFYL7KBmltqChbwNAnpl8Fm4yumGXXci1ZMilxLt9a0kkyN4SmZ5qK4cgOzRoZ/md2tWW6zECk9lUN8J2ZzgfaI6JrWmLjK025BiHB0M5+OBTlYmi7nYwE5NNZUMI4rN314893P1J2W6KPPPQetNM+OOhyRCfZZiILhcZgcColKfAJGIKluitRjQS1s3OMhIYklzaDSucfbIpPGB2tHZJFgR4grdbqMj3rHT527TKTHSUDJEZorBifYi9id1kiDGG8ckYdits3QWgf/AE7pqjs3WRxmPI5x5placLxysl4cMZja9w6whfKPW/uN7VuDda8S4+mV6nNNEbuzJ4zOcNP5VU8c/rnTFOl32mFb2QI5bDOOLsZaAMBRL/VEEkl0GGScQYQPRJUrflxhM4TGMEuIG3BP0qeKLGWNsdeLGYXdb7LUZJ1zcPKxkJjpCSx469Pkxa7oo0hJr9BBUHO8cqgANC6vOsE6fHOoEjRXahl+g8iZsQzQ2ncJTbypsfmCeR5eRBEMUXBED5piUUNQx8dKO4cvf2oRArJBEMTXJJES8a0xbPWiHuFPcphrUXOlRPeQDeNKGWj4Z0VzwoGSCvEds8bUMuRYrVTeEFtvInCqNUw5Aa8lNCvKYcQgldTkeJpB6cSQQdrQSTo6ArJCGWKgbX6QOYfupgDMJcvelcKdrUDho1847kRwGkoYTgohb2M9OSai6zAnN1ctFMP8SUDIIICwNOg8ru5I5PGcS016xJFa7WVYhOpxjPo5ShpXbk9ujqSVsNnXg8/xSV2aXHhCcPHcrbmIDmrKhNzpBqLvafe0A6SwriTyUlRJtDMFGDFAw56kDNjZnS2gFK8DpT73pTGFiikWpb2VAMIwPOpCM4Y4eM6oiQc6fe/GdEZEBKLvc8CoKoh8njMoFitiG4GuH79yeI2aJpnOCiQrTmd+KG6H470FOIVTfitGLD8eOVVIgQChhTJTtkiOYEAm1UwE7WKYZIIIXU7Uq/BKqB7ybOpSKRQMlNPeUXuQPNOChOeo3kBiUiEK8VIOVDsFUYNohByOwoJAHR0JJxtSTSbazm4zH7eJKcpVIpUJJJVIs1JCFoSSUUt4PMmELxzpJIJCCkIWrbWqdJAt7ny6dCZ0LQdWjH9k6SCESzDOP3qm+S4Spr5UkkAyw9OGIqdJz8ihwtXjN0hJJANgM0UwD2pJIARYJVKLBrtSSRKH8nOxSFnOroTpIH3lO2ET42pJIELLPb3qRs5GhJJASHCnSSZ0AypJOkgrvhEHDpCEYXjuTJKgO9FIwzh4mkkqJBindKSSyJNaUeGmSViLTW7UySSqP//Z"/>
          <p:cNvSpPr>
            <a:spLocks noChangeAspect="1" noChangeArrowheads="1"/>
          </p:cNvSpPr>
          <p:nvPr/>
        </p:nvSpPr>
        <p:spPr bwMode="auto">
          <a:xfrm>
            <a:off x="1831975" y="7939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400">
                <a:solidFill>
                  <a:schemeClr val="tx2"/>
                </a:solidFill>
                <a:latin typeface="Century Gothic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200">
                <a:solidFill>
                  <a:schemeClr val="tx2"/>
                </a:solidFill>
                <a:latin typeface="Century Gothic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2000">
                <a:solidFill>
                  <a:schemeClr val="tx2"/>
                </a:solidFill>
                <a:latin typeface="Century Gothic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>
                <a:solidFill>
                  <a:schemeClr val="tx2"/>
                </a:solidFill>
                <a:latin typeface="Century Gothic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charset="2"/>
              <a:buChar char=""/>
              <a:defRPr sz="1600">
                <a:solidFill>
                  <a:schemeClr val="tx2"/>
                </a:solidFill>
                <a:latin typeface="Century Gothic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55272" y="7940"/>
            <a:ext cx="11645384" cy="194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Phase 6 – Project Management – Doing the Doing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3600" b="1" dirty="0">
              <a:latin typeface="Century Gothic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Century Gothic" pitchFamily="34" charset="0"/>
              </a:rPr>
              <a:t>Activity – List what can go wrong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67608" y="1957735"/>
            <a:ext cx="7246589" cy="404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5800" indent="-6858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  <a:p>
            <a:pPr lvl="1" indent="-6858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ct val="75000"/>
              <a:buFont typeface="Wingdings 2" pitchFamily="18" charset="2"/>
              <a:buChar char=""/>
            </a:pPr>
            <a:r>
              <a:rPr lang="en-US" alt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________________________________________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7572859" y="6273006"/>
            <a:ext cx="287337" cy="360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9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8575</TotalTime>
  <Words>566</Words>
  <Application>Microsoft Office PowerPoint</Application>
  <PresentationFormat>Widescreen</PresentationFormat>
  <Paragraphs>271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TAMARA READ</cp:lastModifiedBy>
  <cp:revision>499</cp:revision>
  <cp:lastPrinted>2019-01-19T10:44:01Z</cp:lastPrinted>
  <dcterms:created xsi:type="dcterms:W3CDTF">2010-11-11T14:09:19Z</dcterms:created>
  <dcterms:modified xsi:type="dcterms:W3CDTF">2019-01-19T10:47:07Z</dcterms:modified>
</cp:coreProperties>
</file>